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Quattrocento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415">
          <p15:clr>
            <a:srgbClr val="A4A3A4"/>
          </p15:clr>
        </p15:guide>
        <p15:guide id="4" pos="7272">
          <p15:clr>
            <a:srgbClr val="A4A3A4"/>
          </p15:clr>
        </p15:guide>
        <p15:guide id="5" orient="horz" pos="3912">
          <p15:clr>
            <a:srgbClr val="A4A3A4"/>
          </p15:clr>
        </p15:guide>
        <p15:guide id="6" orient="horz" pos="777">
          <p15:clr>
            <a:srgbClr val="A4A3A4"/>
          </p15:clr>
        </p15:guide>
      </p15:sldGuideLst>
    </p:ext>
    <p:ext uri="http://customooxmlschemas.google.com/">
      <go:slidesCustomData xmlns:go="http://customooxmlschemas.google.com/" r:id="rId41" roundtripDataSignature="AMtx7mgDB4SGrcxBtdjxWLXLKIVEI714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415"/>
        <p:guide pos="7272"/>
        <p:guide pos="3912" orient="horz"/>
        <p:guide pos="77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QuattrocentoSans-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QuattrocentoSans-italic.fntdata"/><Relationship Id="rId16" Type="http://schemas.openxmlformats.org/officeDocument/2006/relationships/slide" Target="slides/slide11.xml"/><Relationship Id="rId38" Type="http://schemas.openxmlformats.org/officeDocument/2006/relationships/font" Target="fonts/Quattrocento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alvarordesign?utm_source=unsplash&amp;utm_medium=referral&amp;utm_content=creditCopyText" TargetMode="External"/><Relationship Id="rId3" Type="http://schemas.openxmlformats.org/officeDocument/2006/relationships/hyperlink" Target="https://unsplash.com/s/photos/business-plan?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 by power point stock photo</a:t>
            </a:r>
            <a:endParaRPr/>
          </a:p>
          <a:p>
            <a:pPr indent="0" lvl="0" marL="0" rtl="0" algn="l">
              <a:spcBef>
                <a:spcPts val="0"/>
              </a:spcBef>
              <a:spcAft>
                <a:spcPts val="0"/>
              </a:spcAft>
              <a:buNone/>
            </a:pPr>
            <a:r>
              <a:t/>
            </a:r>
            <a:endParaRPr/>
          </a:p>
        </p:txBody>
      </p:sp>
      <p:sp>
        <p:nvSpPr>
          <p:cNvPr id="317" name="Google Shape;31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 by power point stock photo</a:t>
            </a:r>
            <a:endParaRPr/>
          </a:p>
          <a:p>
            <a:pPr indent="0" lvl="0" marL="0" rtl="0" algn="l">
              <a:spcBef>
                <a:spcPts val="0"/>
              </a:spcBef>
              <a:spcAft>
                <a:spcPts val="0"/>
              </a:spcAft>
              <a:buNone/>
            </a:pPr>
            <a:r>
              <a:t/>
            </a:r>
            <a:endParaRPr/>
          </a:p>
        </p:txBody>
      </p:sp>
      <p:sp>
        <p:nvSpPr>
          <p:cNvPr id="377" name="Google Shape;37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 by power point stock photo</a:t>
            </a:r>
            <a:endParaRPr/>
          </a:p>
          <a:p>
            <a:pPr indent="0" lvl="0" marL="0" rtl="0" algn="l">
              <a:spcBef>
                <a:spcPts val="0"/>
              </a:spcBef>
              <a:spcAft>
                <a:spcPts val="0"/>
              </a:spcAft>
              <a:buNone/>
            </a:pPr>
            <a:r>
              <a:t/>
            </a:r>
            <a:endParaRPr/>
          </a:p>
        </p:txBody>
      </p:sp>
      <p:sp>
        <p:nvSpPr>
          <p:cNvPr id="117" name="Google Shape;11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Alvaro Reyes</a:t>
            </a:r>
            <a:r>
              <a:rPr lang="en-US"/>
              <a:t> on </a:t>
            </a:r>
            <a:r>
              <a:rPr lang="en-US" u="sng">
                <a:solidFill>
                  <a:schemeClr val="hlink"/>
                </a:solidFill>
                <a:hlinkClick r:id="rId3"/>
              </a:rPr>
              <a:t>Unsplash</a:t>
            </a:r>
            <a:r>
              <a:rPr lang="en-US"/>
              <a:t> </a:t>
            </a:r>
            <a:endParaRPr/>
          </a:p>
        </p:txBody>
      </p:sp>
      <p:sp>
        <p:nvSpPr>
          <p:cNvPr id="399" name="Google Shape;39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3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3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33"/>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42"/>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42"/>
          <p:cNvSpPr txBox="1"/>
          <p:nvPr>
            <p:ph idx="1" type="body"/>
          </p:nvPr>
        </p:nvSpPr>
        <p:spPr>
          <a:xfrm rot="5400000">
            <a:off x="3734027" y="-1730385"/>
            <a:ext cx="4723944" cy="1109075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4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4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42"/>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4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4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4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43"/>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4"/>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4"/>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4"/>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3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35"/>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3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3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36"/>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37"/>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3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3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37"/>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3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38"/>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39"/>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3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3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39"/>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4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4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40"/>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41"/>
          <p:cNvSpPr/>
          <p:nvPr>
            <p:ph idx="2" type="pic"/>
          </p:nvPr>
        </p:nvSpPr>
        <p:spPr>
          <a:xfrm>
            <a:off x="5183188" y="987425"/>
            <a:ext cx="6172200" cy="4873625"/>
          </a:xfrm>
          <a:prstGeom prst="rect">
            <a:avLst/>
          </a:prstGeom>
          <a:noFill/>
          <a:ln>
            <a:noFill/>
          </a:ln>
        </p:spPr>
      </p:sp>
      <p:sp>
        <p:nvSpPr>
          <p:cNvPr id="66" name="Google Shape;66;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4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4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41"/>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1"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2"/>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2"/>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888888"/>
                </a:solidFill>
                <a:latin typeface="Calibri"/>
                <a:ea typeface="Calibri"/>
                <a:cs typeface="Calibri"/>
                <a:sym typeface="Calibri"/>
              </a:defRPr>
            </a:lvl1pPr>
            <a:lvl2pPr indent="0" lvl="1" marL="0" marR="0" rtl="0" algn="r">
              <a:spcBef>
                <a:spcPts val="0"/>
              </a:spcBef>
              <a:buNone/>
              <a:defRPr b="0" i="0" sz="1600" u="none" cap="none" strike="noStrike">
                <a:solidFill>
                  <a:srgbClr val="888888"/>
                </a:solidFill>
                <a:latin typeface="Calibri"/>
                <a:ea typeface="Calibri"/>
                <a:cs typeface="Calibri"/>
                <a:sym typeface="Calibri"/>
              </a:defRPr>
            </a:lvl2pPr>
            <a:lvl3pPr indent="0" lvl="2" marL="0" marR="0" rtl="0" algn="r">
              <a:spcBef>
                <a:spcPts val="0"/>
              </a:spcBef>
              <a:buNone/>
              <a:defRPr b="0" i="0" sz="1600" u="none" cap="none" strike="noStrike">
                <a:solidFill>
                  <a:srgbClr val="888888"/>
                </a:solidFill>
                <a:latin typeface="Calibri"/>
                <a:ea typeface="Calibri"/>
                <a:cs typeface="Calibri"/>
                <a:sym typeface="Calibri"/>
              </a:defRPr>
            </a:lvl3pPr>
            <a:lvl4pPr indent="0" lvl="3" marL="0" marR="0" rtl="0" algn="r">
              <a:spcBef>
                <a:spcPts val="0"/>
              </a:spcBef>
              <a:buNone/>
              <a:defRPr b="0" i="0" sz="1600" u="none" cap="none" strike="noStrike">
                <a:solidFill>
                  <a:srgbClr val="888888"/>
                </a:solidFill>
                <a:latin typeface="Calibri"/>
                <a:ea typeface="Calibri"/>
                <a:cs typeface="Calibri"/>
                <a:sym typeface="Calibri"/>
              </a:defRPr>
            </a:lvl4pPr>
            <a:lvl5pPr indent="0" lvl="4" marL="0" marR="0" rtl="0" algn="r">
              <a:spcBef>
                <a:spcPts val="0"/>
              </a:spcBef>
              <a:buNone/>
              <a:defRPr b="0" i="0" sz="1600" u="none" cap="none" strike="noStrike">
                <a:solidFill>
                  <a:srgbClr val="888888"/>
                </a:solidFill>
                <a:latin typeface="Calibri"/>
                <a:ea typeface="Calibri"/>
                <a:cs typeface="Calibri"/>
                <a:sym typeface="Calibri"/>
              </a:defRPr>
            </a:lvl5pPr>
            <a:lvl6pPr indent="0" lvl="5" marL="0" marR="0" rtl="0" algn="r">
              <a:spcBef>
                <a:spcPts val="0"/>
              </a:spcBef>
              <a:buNone/>
              <a:defRPr b="0" i="0" sz="1600" u="none" cap="none" strike="noStrike">
                <a:solidFill>
                  <a:srgbClr val="888888"/>
                </a:solidFill>
                <a:latin typeface="Calibri"/>
                <a:ea typeface="Calibri"/>
                <a:cs typeface="Calibri"/>
                <a:sym typeface="Calibri"/>
              </a:defRPr>
            </a:lvl6pPr>
            <a:lvl7pPr indent="0" lvl="6" marL="0" marR="0" rtl="0" algn="r">
              <a:spcBef>
                <a:spcPts val="0"/>
              </a:spcBef>
              <a:buNone/>
              <a:defRPr b="0" i="0" sz="1600" u="none" cap="none" strike="noStrike">
                <a:solidFill>
                  <a:srgbClr val="888888"/>
                </a:solidFill>
                <a:latin typeface="Calibri"/>
                <a:ea typeface="Calibri"/>
                <a:cs typeface="Calibri"/>
                <a:sym typeface="Calibri"/>
              </a:defRPr>
            </a:lvl7pPr>
            <a:lvl8pPr indent="0" lvl="7" marL="0" marR="0" rtl="0" algn="r">
              <a:spcBef>
                <a:spcPts val="0"/>
              </a:spcBef>
              <a:buNone/>
              <a:defRPr b="0" i="0" sz="1600" u="none" cap="none" strike="noStrike">
                <a:solidFill>
                  <a:srgbClr val="888888"/>
                </a:solidFill>
                <a:latin typeface="Calibri"/>
                <a:ea typeface="Calibri"/>
                <a:cs typeface="Calibri"/>
                <a:sym typeface="Calibri"/>
              </a:defRPr>
            </a:lvl8pPr>
            <a:lvl9pPr indent="0" lvl="8" marL="0" marR="0" rtl="0" algn="r">
              <a:spcBef>
                <a:spcPts val="0"/>
              </a:spcBef>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notion.so/052a760e04fa43358aeb0198f1b1c7bd?v=c4182fa929f24c4fadfbc1d6e47aca87" TargetMode="Externa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figma.com/file/jVeiOsogGm4unfQw8RkRCh/Untitled?node-id=4%3A128&amp;t=HY6rKpUY9GMBymat-0" TargetMode="External"/><Relationship Id="rId4" Type="http://schemas.openxmlformats.org/officeDocument/2006/relationships/hyperlink" Target="https://github.com/TNQuocKhanh/ewebproject_admin" TargetMode="External"/><Relationship Id="rId5" Type="http://schemas.openxmlformats.org/officeDocument/2006/relationships/hyperlink" Target="https://github.com/TNQuocKhanh/ewebprojec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ithub.com/NguyenKyHai/EWebProject" TargetMode="External"/><Relationship Id="rId4" Type="http://schemas.openxmlformats.org/officeDocument/2006/relationships/image" Target="../media/image7.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phongvu.vn/" TargetMode="External"/><Relationship Id="rId4" Type="http://schemas.openxmlformats.org/officeDocument/2006/relationships/hyperlink" Target="https://fptshop.com.vn/" TargetMode="External"/><Relationship Id="rId5" Type="http://schemas.openxmlformats.org/officeDocument/2006/relationships/hyperlink" Target="https://www.thegioididong.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s://phongvu.v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fptshop.com.vn/"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thegioididong.com/"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p:nvPr/>
        </p:nvSpPr>
        <p:spPr>
          <a:xfrm>
            <a:off x="2397295" y="316761"/>
            <a:ext cx="739741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rgbClr val="323F4F"/>
                </a:solidFill>
                <a:latin typeface="Arial"/>
                <a:ea typeface="Arial"/>
                <a:cs typeface="Arial"/>
                <a:sym typeface="Arial"/>
              </a:rPr>
              <a:t>TRƯỜNG ĐẠI HỌC SƯ PHẠM KỸ THUẬT TP HCM</a:t>
            </a:r>
            <a:endParaRPr/>
          </a:p>
        </p:txBody>
      </p:sp>
      <p:sp>
        <p:nvSpPr>
          <p:cNvPr id="88" name="Google Shape;88;p1"/>
          <p:cNvSpPr/>
          <p:nvPr/>
        </p:nvSpPr>
        <p:spPr>
          <a:xfrm>
            <a:off x="3768215" y="861222"/>
            <a:ext cx="465557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rgbClr val="323F4F"/>
                </a:solidFill>
                <a:latin typeface="Arial"/>
                <a:ea typeface="Arial"/>
                <a:cs typeface="Arial"/>
                <a:sym typeface="Arial"/>
              </a:rPr>
              <a:t>KHOA ĐÀO TẠO CHẤT LƯỢNG CAO</a:t>
            </a:r>
            <a:endParaRPr/>
          </a:p>
        </p:txBody>
      </p:sp>
      <p:pic>
        <p:nvPicPr>
          <p:cNvPr id="89" name="Google Shape;89;p1"/>
          <p:cNvPicPr preferRelativeResize="0"/>
          <p:nvPr/>
        </p:nvPicPr>
        <p:blipFill rotWithShape="1">
          <a:blip r:embed="rId3">
            <a:alphaModFix/>
          </a:blip>
          <a:srcRect b="0" l="0" r="0" t="0"/>
          <a:stretch/>
        </p:blipFill>
        <p:spPr>
          <a:xfrm>
            <a:off x="526928" y="233965"/>
            <a:ext cx="1088922" cy="1088922"/>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10576150" y="316761"/>
            <a:ext cx="1088922" cy="1088922"/>
          </a:xfrm>
          <a:prstGeom prst="rect">
            <a:avLst/>
          </a:prstGeom>
          <a:noFill/>
          <a:ln>
            <a:noFill/>
          </a:ln>
        </p:spPr>
      </p:pic>
      <p:sp>
        <p:nvSpPr>
          <p:cNvPr id="91" name="Google Shape;91;p1"/>
          <p:cNvSpPr/>
          <p:nvPr/>
        </p:nvSpPr>
        <p:spPr>
          <a:xfrm>
            <a:off x="3148720" y="1940149"/>
            <a:ext cx="589456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18926F"/>
                </a:solidFill>
                <a:latin typeface="Arial"/>
                <a:ea typeface="Arial"/>
                <a:cs typeface="Arial"/>
                <a:sym typeface="Arial"/>
              </a:rPr>
              <a:t>TƯƠNG TÁC NGƯỜI MÁY</a:t>
            </a:r>
            <a:endParaRPr b="1" i="0" sz="3600" u="none" cap="none" strike="noStrike">
              <a:solidFill>
                <a:srgbClr val="18926F"/>
              </a:solidFill>
              <a:latin typeface="Arial"/>
              <a:ea typeface="Arial"/>
              <a:cs typeface="Arial"/>
              <a:sym typeface="Arial"/>
            </a:endParaRPr>
          </a:p>
        </p:txBody>
      </p:sp>
      <p:sp>
        <p:nvSpPr>
          <p:cNvPr id="92" name="Google Shape;92;p1"/>
          <p:cNvSpPr/>
          <p:nvPr/>
        </p:nvSpPr>
        <p:spPr>
          <a:xfrm>
            <a:off x="642016" y="2746221"/>
            <a:ext cx="1090798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rgbClr val="323F4F"/>
                </a:solidFill>
                <a:latin typeface="Arial"/>
                <a:ea typeface="Arial"/>
                <a:cs typeface="Arial"/>
                <a:sym typeface="Arial"/>
              </a:rPr>
              <a:t>Đề tài: Thiết kế và xây dựng Website bán máy tính và linh kiện văn phòng</a:t>
            </a:r>
            <a:endParaRPr b="1" i="0" sz="2400" u="none" cap="none" strike="noStrike">
              <a:solidFill>
                <a:srgbClr val="323F4F"/>
              </a:solidFill>
              <a:latin typeface="Arial"/>
              <a:ea typeface="Arial"/>
              <a:cs typeface="Arial"/>
              <a:sym typeface="Arial"/>
            </a:endParaRPr>
          </a:p>
        </p:txBody>
      </p:sp>
      <p:sp>
        <p:nvSpPr>
          <p:cNvPr id="93" name="Google Shape;93;p1"/>
          <p:cNvSpPr/>
          <p:nvPr/>
        </p:nvSpPr>
        <p:spPr>
          <a:xfrm>
            <a:off x="3998331" y="3429000"/>
            <a:ext cx="434772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323F4F"/>
                </a:solidFill>
                <a:latin typeface="Arial"/>
                <a:ea typeface="Arial"/>
                <a:cs typeface="Arial"/>
                <a:sym typeface="Arial"/>
              </a:rPr>
              <a:t>GVHD: TS. Nguyễn Thiên Bảo</a:t>
            </a:r>
            <a:endParaRPr b="0" i="0" sz="2400" u="none" cap="none" strike="noStrike">
              <a:solidFill>
                <a:srgbClr val="323F4F"/>
              </a:solidFill>
              <a:latin typeface="Arial"/>
              <a:ea typeface="Arial"/>
              <a:cs typeface="Arial"/>
              <a:sym typeface="Arial"/>
            </a:endParaRPr>
          </a:p>
        </p:txBody>
      </p:sp>
      <p:sp>
        <p:nvSpPr>
          <p:cNvPr id="94" name="Google Shape;94;p1"/>
          <p:cNvSpPr/>
          <p:nvPr/>
        </p:nvSpPr>
        <p:spPr>
          <a:xfrm>
            <a:off x="4894388" y="4019446"/>
            <a:ext cx="24032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323F4F"/>
                </a:solidFill>
                <a:latin typeface="Arial"/>
                <a:ea typeface="Arial"/>
                <a:cs typeface="Arial"/>
                <a:sym typeface="Arial"/>
              </a:rPr>
              <a:t>Sinh viên thực hiện:</a:t>
            </a:r>
            <a:endParaRPr/>
          </a:p>
        </p:txBody>
      </p:sp>
      <p:sp>
        <p:nvSpPr>
          <p:cNvPr id="95" name="Google Shape;95;p1"/>
          <p:cNvSpPr/>
          <p:nvPr/>
        </p:nvSpPr>
        <p:spPr>
          <a:xfrm>
            <a:off x="3665537" y="4408804"/>
            <a:ext cx="7085590"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US" sz="2000" u="none" cap="none" strike="noStrike">
                <a:solidFill>
                  <a:srgbClr val="323F4F"/>
                </a:solidFill>
                <a:latin typeface="Arial"/>
                <a:ea typeface="Arial"/>
                <a:cs typeface="Arial"/>
                <a:sym typeface="Arial"/>
              </a:rPr>
              <a:t>Diệp Thái Dương		19110009	</a:t>
            </a:r>
            <a:endParaRPr/>
          </a:p>
          <a:p>
            <a:pPr indent="0" lvl="0" marL="0" marR="0" rtl="0" algn="just">
              <a:lnSpc>
                <a:spcPct val="150000"/>
              </a:lnSpc>
              <a:spcBef>
                <a:spcPts val="0"/>
              </a:spcBef>
              <a:spcAft>
                <a:spcPts val="0"/>
              </a:spcAft>
              <a:buNone/>
            </a:pPr>
            <a:r>
              <a:rPr b="0" i="0" lang="en-US" sz="2000" u="none" cap="none" strike="noStrike">
                <a:solidFill>
                  <a:srgbClr val="323F4F"/>
                </a:solidFill>
                <a:latin typeface="Arial"/>
                <a:ea typeface="Arial"/>
                <a:cs typeface="Arial"/>
                <a:sym typeface="Arial"/>
              </a:rPr>
              <a:t>Nguyễn Kỳ Hải			19110197</a:t>
            </a:r>
            <a:endParaRPr b="0" i="0" sz="2000" u="none" cap="none" strike="noStrike">
              <a:solidFill>
                <a:srgbClr val="323F4F"/>
              </a:solidFill>
              <a:latin typeface="Arial"/>
              <a:ea typeface="Arial"/>
              <a:cs typeface="Arial"/>
              <a:sym typeface="Arial"/>
            </a:endParaRPr>
          </a:p>
          <a:p>
            <a:pPr indent="0" lvl="0" marL="0" marR="0" rtl="0" algn="just">
              <a:lnSpc>
                <a:spcPct val="150000"/>
              </a:lnSpc>
              <a:spcBef>
                <a:spcPts val="0"/>
              </a:spcBef>
              <a:spcAft>
                <a:spcPts val="0"/>
              </a:spcAft>
              <a:buNone/>
            </a:pPr>
            <a:r>
              <a:rPr b="0" i="0" lang="en-US" sz="2000" u="none" cap="none" strike="noStrike">
                <a:solidFill>
                  <a:srgbClr val="323F4F"/>
                </a:solidFill>
                <a:latin typeface="Arial"/>
                <a:ea typeface="Arial"/>
                <a:cs typeface="Arial"/>
                <a:sym typeface="Arial"/>
              </a:rPr>
              <a:t>Trần Nguyễn Quốc Khánh	19110227</a:t>
            </a:r>
            <a:endParaRPr b="0" i="0" sz="2000" u="none" cap="none" strike="noStrike">
              <a:solidFill>
                <a:srgbClr val="323F4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0"/>
          <p:cNvSpPr txBox="1"/>
          <p:nvPr/>
        </p:nvSpPr>
        <p:spPr>
          <a:xfrm>
            <a:off x="762907" y="388644"/>
            <a:ext cx="10509929" cy="570544"/>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Kết luận</a:t>
            </a:r>
            <a:endParaRPr b="1" sz="2800">
              <a:solidFill>
                <a:schemeClr val="dk1"/>
              </a:solidFill>
              <a:latin typeface="Arial"/>
              <a:ea typeface="Arial"/>
              <a:cs typeface="Arial"/>
              <a:sym typeface="Arial"/>
            </a:endParaRPr>
          </a:p>
        </p:txBody>
      </p:sp>
      <p:sp>
        <p:nvSpPr>
          <p:cNvPr id="218" name="Google Shape;218;p10"/>
          <p:cNvSpPr/>
          <p:nvPr/>
        </p:nvSpPr>
        <p:spPr>
          <a:xfrm>
            <a:off x="762907" y="1447081"/>
            <a:ext cx="10767492" cy="405641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9" name="Google Shape;219;p10"/>
          <p:cNvGrpSpPr/>
          <p:nvPr/>
        </p:nvGrpSpPr>
        <p:grpSpPr>
          <a:xfrm rot="5400000">
            <a:off x="941495" y="1324980"/>
            <a:ext cx="791611" cy="850648"/>
            <a:chOff x="6118256" y="1371344"/>
            <a:chExt cx="791611" cy="850648"/>
          </a:xfrm>
        </p:grpSpPr>
        <p:sp>
          <p:nvSpPr>
            <p:cNvPr id="220" name="Google Shape;220;p10"/>
            <p:cNvSpPr/>
            <p:nvPr/>
          </p:nvSpPr>
          <p:spPr>
            <a:xfrm>
              <a:off x="6118256" y="1430381"/>
              <a:ext cx="791611" cy="791611"/>
            </a:xfrm>
            <a:prstGeom prst="rect">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10"/>
            <p:cNvSpPr/>
            <p:nvPr/>
          </p:nvSpPr>
          <p:spPr>
            <a:xfrm rot="-5400000">
              <a:off x="6133697" y="1355906"/>
              <a:ext cx="61703" cy="92579"/>
            </a:xfrm>
            <a:prstGeom prst="rtTriangle">
              <a:avLst/>
            </a:prstGeom>
            <a:solidFill>
              <a:srgbClr val="114A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22" name="Google Shape;222;p10"/>
          <p:cNvSpPr txBox="1"/>
          <p:nvPr/>
        </p:nvSpPr>
        <p:spPr>
          <a:xfrm>
            <a:off x="1985244" y="1721900"/>
            <a:ext cx="2682006" cy="29135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14A5E"/>
              </a:buClr>
              <a:buSzPts val="2400"/>
              <a:buFont typeface="Arial"/>
              <a:buNone/>
            </a:pPr>
            <a:r>
              <a:rPr b="1" lang="en-US" sz="2400">
                <a:solidFill>
                  <a:srgbClr val="114A5E"/>
                </a:solidFill>
                <a:latin typeface="Arial"/>
                <a:ea typeface="Arial"/>
                <a:cs typeface="Arial"/>
                <a:sym typeface="Arial"/>
              </a:rPr>
              <a:t>Đánh giá chung</a:t>
            </a:r>
            <a:endParaRPr b="1" sz="2400">
              <a:solidFill>
                <a:srgbClr val="114A5E"/>
              </a:solidFill>
              <a:latin typeface="Arial"/>
              <a:ea typeface="Arial"/>
              <a:cs typeface="Arial"/>
              <a:sym typeface="Arial"/>
            </a:endParaRPr>
          </a:p>
        </p:txBody>
      </p:sp>
      <p:sp>
        <p:nvSpPr>
          <p:cNvPr id="223" name="Google Shape;223;p10"/>
          <p:cNvSpPr txBox="1"/>
          <p:nvPr/>
        </p:nvSpPr>
        <p:spPr>
          <a:xfrm>
            <a:off x="1082459" y="2420929"/>
            <a:ext cx="9709366" cy="2910164"/>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None/>
            </a:pPr>
            <a:r>
              <a:rPr lang="en-US" sz="2000">
                <a:solidFill>
                  <a:schemeClr val="dk1"/>
                </a:solidFill>
                <a:latin typeface="Arial"/>
                <a:ea typeface="Arial"/>
                <a:cs typeface="Arial"/>
                <a:sym typeface="Arial"/>
              </a:rPr>
              <a:t>- Các website đều có đầy đủ các chức năng cơ bản của một trang web thương mại điện tử như xem thông tin về cửa hàng, thông tin sản phẩm, đăng ký, đăng nhập hệ thống, mô tả chi tiết sản phẩm, tìm kiếm sản phẩm, chức năng đặt hàng và thanh toán đơn hàng.</a:t>
            </a:r>
            <a:endParaRPr/>
          </a:p>
          <a:p>
            <a:pPr indent="0" lvl="0" marL="0" marR="0" rtl="0" algn="just">
              <a:lnSpc>
                <a:spcPct val="150000"/>
              </a:lnSpc>
              <a:spcBef>
                <a:spcPts val="0"/>
              </a:spcBef>
              <a:spcAft>
                <a:spcPts val="0"/>
              </a:spcAft>
              <a:buNone/>
            </a:pPr>
            <a:r>
              <a:rPr lang="en-US" sz="2000">
                <a:solidFill>
                  <a:schemeClr val="dk1"/>
                </a:solidFill>
                <a:latin typeface="Arial"/>
                <a:ea typeface="Arial"/>
                <a:cs typeface="Arial"/>
                <a:sym typeface="Arial"/>
              </a:rPr>
              <a:t>- Về bố cục: Đầy đủ các thành phần của một trang web, hình ảnh cân đối, màu sắc hài hòa giúp người dùng cảm thấy dễ chịu, thoải mái.</a:t>
            </a:r>
            <a:endParaRPr/>
          </a:p>
        </p:txBody>
      </p:sp>
      <p:grpSp>
        <p:nvGrpSpPr>
          <p:cNvPr id="224" name="Google Shape;224;p10"/>
          <p:cNvGrpSpPr/>
          <p:nvPr/>
        </p:nvGrpSpPr>
        <p:grpSpPr>
          <a:xfrm>
            <a:off x="1071624" y="1485741"/>
            <a:ext cx="472315" cy="472317"/>
            <a:chOff x="4119563" y="2533650"/>
            <a:chExt cx="346075" cy="346076"/>
          </a:xfrm>
        </p:grpSpPr>
        <p:sp>
          <p:nvSpPr>
            <p:cNvPr id="225" name="Google Shape;225;p10"/>
            <p:cNvSpPr/>
            <p:nvPr/>
          </p:nvSpPr>
          <p:spPr>
            <a:xfrm>
              <a:off x="4119563" y="2563813"/>
              <a:ext cx="285750" cy="315913"/>
            </a:xfrm>
            <a:custGeom>
              <a:rect b="b" l="l" r="r" t="t"/>
              <a:pathLst>
                <a:path extrusionOk="0" h="199" w="180">
                  <a:moveTo>
                    <a:pt x="180" y="85"/>
                  </a:moveTo>
                  <a:lnTo>
                    <a:pt x="180" y="199"/>
                  </a:lnTo>
                  <a:lnTo>
                    <a:pt x="0" y="199"/>
                  </a:lnTo>
                  <a:lnTo>
                    <a:pt x="0" y="0"/>
                  </a:lnTo>
                  <a:lnTo>
                    <a:pt x="133" y="0"/>
                  </a:lnTo>
                </a:path>
              </a:pathLst>
            </a:custGeom>
            <a:noFill/>
            <a:ln cap="rnd" cmpd="sng" w="2222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0"/>
            <p:cNvSpPr/>
            <p:nvPr/>
          </p:nvSpPr>
          <p:spPr>
            <a:xfrm>
              <a:off x="4229100" y="2533650"/>
              <a:ext cx="236538" cy="236538"/>
            </a:xfrm>
            <a:custGeom>
              <a:rect b="b" l="l" r="r" t="t"/>
              <a:pathLst>
                <a:path extrusionOk="0" h="149" w="149">
                  <a:moveTo>
                    <a:pt x="47" y="128"/>
                  </a:moveTo>
                  <a:lnTo>
                    <a:pt x="0" y="149"/>
                  </a:lnTo>
                  <a:lnTo>
                    <a:pt x="21" y="102"/>
                  </a:lnTo>
                  <a:lnTo>
                    <a:pt x="123" y="0"/>
                  </a:lnTo>
                  <a:lnTo>
                    <a:pt x="149" y="26"/>
                  </a:lnTo>
                  <a:lnTo>
                    <a:pt x="47" y="128"/>
                  </a:lnTo>
                  <a:close/>
                </a:path>
              </a:pathLst>
            </a:custGeom>
            <a:noFill/>
            <a:ln cap="rnd" cmpd="sng" w="222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7" name="Google Shape;227;p10"/>
            <p:cNvCxnSpPr/>
            <p:nvPr/>
          </p:nvCxnSpPr>
          <p:spPr>
            <a:xfrm rot="10800000">
              <a:off x="4394200" y="2559050"/>
              <a:ext cx="46038" cy="46038"/>
            </a:xfrm>
            <a:prstGeom prst="straightConnector1">
              <a:avLst/>
            </a:prstGeom>
            <a:noFill/>
            <a:ln cap="rnd" cmpd="sng" w="22225">
              <a:solidFill>
                <a:schemeClr val="lt1"/>
              </a:solidFill>
              <a:prstDash val="solid"/>
              <a:round/>
              <a:headEnd len="med" w="med" type="none"/>
              <a:tailEnd len="med" w="med" type="none"/>
            </a:ln>
          </p:spPr>
        </p:cxnSp>
        <p:cxnSp>
          <p:nvCxnSpPr>
            <p:cNvPr id="228" name="Google Shape;228;p10"/>
            <p:cNvCxnSpPr/>
            <p:nvPr/>
          </p:nvCxnSpPr>
          <p:spPr>
            <a:xfrm rot="10800000">
              <a:off x="4262438" y="2695575"/>
              <a:ext cx="41275" cy="41275"/>
            </a:xfrm>
            <a:prstGeom prst="straightConnector1">
              <a:avLst/>
            </a:prstGeom>
            <a:noFill/>
            <a:ln cap="rnd" cmpd="sng" w="22225">
              <a:solidFill>
                <a:schemeClr val="lt1"/>
              </a:solidFill>
              <a:prstDash val="solid"/>
              <a:round/>
              <a:headEnd len="med" w="med" type="none"/>
              <a:tailEnd len="med" w="med"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1"/>
          <p:cNvSpPr txBox="1"/>
          <p:nvPr>
            <p:ph idx="12" type="sldNum"/>
          </p:nvPr>
        </p:nvSpPr>
        <p:spPr>
          <a:xfrm>
            <a:off x="11435149" y="6408032"/>
            <a:ext cx="278936" cy="23653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1050">
                <a:solidFill>
                  <a:schemeClr val="lt1"/>
                </a:solidFill>
              </a:rPr>
              <a:t>‹#›</a:t>
            </a:fld>
            <a:endParaRPr sz="1050">
              <a:solidFill>
                <a:schemeClr val="lt1"/>
              </a:solidFill>
            </a:endParaRPr>
          </a:p>
        </p:txBody>
      </p:sp>
      <p:sp>
        <p:nvSpPr>
          <p:cNvPr id="235" name="Google Shape;235;p11"/>
          <p:cNvSpPr txBox="1"/>
          <p:nvPr/>
        </p:nvSpPr>
        <p:spPr>
          <a:xfrm>
            <a:off x="667657" y="290515"/>
            <a:ext cx="10509929" cy="667657"/>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Giới thiệu về đề tài</a:t>
            </a:r>
            <a:endParaRPr b="1" sz="3200">
              <a:solidFill>
                <a:schemeClr val="dk1"/>
              </a:solidFill>
              <a:latin typeface="Arial"/>
              <a:ea typeface="Arial"/>
              <a:cs typeface="Arial"/>
              <a:sym typeface="Arial"/>
            </a:endParaRPr>
          </a:p>
        </p:txBody>
      </p:sp>
      <p:sp>
        <p:nvSpPr>
          <p:cNvPr id="236" name="Google Shape;236;p11"/>
          <p:cNvSpPr txBox="1"/>
          <p:nvPr/>
        </p:nvSpPr>
        <p:spPr>
          <a:xfrm>
            <a:off x="667657" y="1110591"/>
            <a:ext cx="10509928" cy="50783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Xây dựng website bán các sản phẩm điện tử với 2 ứng dụng chính là </a:t>
            </a:r>
            <a:r>
              <a:rPr b="1" lang="en-US" sz="2400">
                <a:solidFill>
                  <a:schemeClr val="dk1"/>
                </a:solidFill>
                <a:latin typeface="Calibri"/>
                <a:ea typeface="Calibri"/>
                <a:cs typeface="Calibri"/>
                <a:sym typeface="Calibri"/>
              </a:rPr>
              <a:t>WebAdmin</a:t>
            </a:r>
            <a:r>
              <a:rPr lang="en-US" sz="2400">
                <a:solidFill>
                  <a:schemeClr val="dk1"/>
                </a:solidFill>
                <a:latin typeface="Calibri"/>
                <a:ea typeface="Calibri"/>
                <a:cs typeface="Calibri"/>
                <a:sym typeface="Calibri"/>
              </a:rPr>
              <a:t> dành cho quản trị và </a:t>
            </a:r>
            <a:r>
              <a:rPr b="1" lang="en-US" sz="2400">
                <a:solidFill>
                  <a:schemeClr val="dk1"/>
                </a:solidFill>
                <a:latin typeface="Calibri"/>
                <a:ea typeface="Calibri"/>
                <a:cs typeface="Calibri"/>
                <a:sym typeface="Calibri"/>
              </a:rPr>
              <a:t>WebShopping</a:t>
            </a:r>
            <a:r>
              <a:rPr lang="en-US" sz="2400">
                <a:solidFill>
                  <a:schemeClr val="dk1"/>
                </a:solidFill>
                <a:latin typeface="Calibri"/>
                <a:ea typeface="Calibri"/>
                <a:cs typeface="Calibri"/>
                <a:sym typeface="Calibri"/>
              </a:rPr>
              <a:t> dành cho bán hàng. </a:t>
            </a:r>
            <a:endParaRPr/>
          </a:p>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Công nghệ sử dụng: </a:t>
            </a:r>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Back-end: Java Spring Boot</a:t>
            </a:r>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Front-end: ReactJS, Material UI</a:t>
            </a:r>
            <a:endParaRPr sz="24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CSDL: MySQL</a:t>
            </a:r>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Storage: Cloudinary, Cloud Storage</a:t>
            </a:r>
            <a:endParaRPr sz="24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Triển khai: dùng Docker và Google Cloud Platform (GCP)/ Azure</a:t>
            </a:r>
            <a:endParaRPr sz="24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	Docker 🡪 Docker Image 🡪 Cloud 🡪 Deploy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2"/>
          <p:cNvSpPr txBox="1"/>
          <p:nvPr/>
        </p:nvSpPr>
        <p:spPr>
          <a:xfrm>
            <a:off x="667657" y="290515"/>
            <a:ext cx="10509929" cy="667657"/>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Giới thiệu về đề tài</a:t>
            </a:r>
            <a:endParaRPr b="1" sz="3200">
              <a:solidFill>
                <a:schemeClr val="dk1"/>
              </a:solidFill>
              <a:latin typeface="Arial"/>
              <a:ea typeface="Arial"/>
              <a:cs typeface="Arial"/>
              <a:sym typeface="Arial"/>
            </a:endParaRPr>
          </a:p>
        </p:txBody>
      </p:sp>
      <p:sp>
        <p:nvSpPr>
          <p:cNvPr id="243" name="Google Shape;243;p12"/>
          <p:cNvSpPr txBox="1"/>
          <p:nvPr/>
        </p:nvSpPr>
        <p:spPr>
          <a:xfrm>
            <a:off x="504824" y="1064409"/>
            <a:ext cx="10509928" cy="507831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Các tác nhân (actor) chính:  </a:t>
            </a:r>
            <a:endParaRPr/>
          </a:p>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  WebAdmin: Admin, Salesperson, Editor</a:t>
            </a:r>
            <a:endParaRPr/>
          </a:p>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  WebShopping: Customer, Visitor</a:t>
            </a:r>
            <a:endParaRPr/>
          </a:p>
          <a:p>
            <a:pPr indent="-285750" lvl="0" marL="285750" marR="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Các chức năng chính:</a:t>
            </a:r>
            <a:endParaRPr/>
          </a:p>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  WebAdmin: quản lý người dùng, khách hàng, sản phẩm, đơn hàng, thống kê, …</a:t>
            </a:r>
            <a:endParaRPr/>
          </a:p>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  WebShopping: đăng nhập, đăng ký (bằng tài khoản thường, Google), chỉnh sửa thông tin cá nhân, thêm vào giỏ hàng, đặt hàng, thanh toán (VNPay), review sản phẩm, gợi ý sản phẩm, …</a:t>
            </a:r>
            <a:endParaRPr/>
          </a:p>
          <a:p>
            <a:pPr indent="0" lvl="0" marL="102870" marR="98425" rtl="0" algn="just">
              <a:lnSpc>
                <a:spcPct val="150000"/>
              </a:lnSpc>
              <a:spcBef>
                <a:spcPts val="5"/>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3"/>
          <p:cNvSpPr txBox="1"/>
          <p:nvPr/>
        </p:nvSpPr>
        <p:spPr>
          <a:xfrm>
            <a:off x="667657" y="290515"/>
            <a:ext cx="10509929" cy="667657"/>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Giới thiệu đề tài</a:t>
            </a:r>
            <a:endParaRPr b="1" sz="3200">
              <a:solidFill>
                <a:schemeClr val="dk1"/>
              </a:solidFill>
              <a:latin typeface="Arial"/>
              <a:ea typeface="Arial"/>
              <a:cs typeface="Arial"/>
              <a:sym typeface="Arial"/>
            </a:endParaRPr>
          </a:p>
        </p:txBody>
      </p:sp>
      <p:grpSp>
        <p:nvGrpSpPr>
          <p:cNvPr id="250" name="Google Shape;250;p13"/>
          <p:cNvGrpSpPr/>
          <p:nvPr/>
        </p:nvGrpSpPr>
        <p:grpSpPr>
          <a:xfrm>
            <a:off x="924832" y="2027895"/>
            <a:ext cx="4281184" cy="715305"/>
            <a:chOff x="3049212" y="1219200"/>
            <a:chExt cx="6517532" cy="780795"/>
          </a:xfrm>
        </p:grpSpPr>
        <p:sp>
          <p:nvSpPr>
            <p:cNvPr id="251" name="Google Shape;251;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1. Đăng nhập, đăng ký tài khoản, quên mật khẩu, thay đổi mật khẩu</a:t>
              </a:r>
              <a:endParaRPr/>
            </a:p>
          </p:txBody>
        </p:sp>
      </p:grpSp>
      <p:sp>
        <p:nvSpPr>
          <p:cNvPr id="253" name="Google Shape;253;p13"/>
          <p:cNvSpPr txBox="1"/>
          <p:nvPr/>
        </p:nvSpPr>
        <p:spPr>
          <a:xfrm>
            <a:off x="761999" y="1157280"/>
            <a:ext cx="10509928" cy="646331"/>
          </a:xfrm>
          <a:prstGeom prst="rect">
            <a:avLst/>
          </a:prstGeom>
          <a:noFill/>
          <a:ln>
            <a:noFill/>
          </a:ln>
        </p:spPr>
        <p:txBody>
          <a:bodyPr anchorCtr="0" anchor="t" bIns="45700" lIns="91425" spcFirstLastPara="1" rIns="91425" wrap="square" tIns="45700">
            <a:spAutoFit/>
          </a:bodyPr>
          <a:lstStyle/>
          <a:p>
            <a:pPr indent="0" lvl="0" marL="102870" marR="98425" rtl="0" algn="just">
              <a:lnSpc>
                <a:spcPct val="150000"/>
              </a:lnSpc>
              <a:spcBef>
                <a:spcPts val="0"/>
              </a:spcBef>
              <a:spcAft>
                <a:spcPts val="0"/>
              </a:spcAft>
              <a:buNone/>
            </a:pPr>
            <a:r>
              <a:rPr lang="en-US" sz="2400">
                <a:solidFill>
                  <a:schemeClr val="dk1"/>
                </a:solidFill>
                <a:latin typeface="Arial"/>
                <a:ea typeface="Arial"/>
                <a:cs typeface="Arial"/>
                <a:sym typeface="Arial"/>
              </a:rPr>
              <a:t>Các chức năng chính</a:t>
            </a:r>
            <a:endParaRPr sz="2400">
              <a:solidFill>
                <a:schemeClr val="dk1"/>
              </a:solidFill>
              <a:latin typeface="Arial"/>
              <a:ea typeface="Arial"/>
              <a:cs typeface="Arial"/>
              <a:sym typeface="Arial"/>
            </a:endParaRPr>
          </a:p>
        </p:txBody>
      </p:sp>
      <p:grpSp>
        <p:nvGrpSpPr>
          <p:cNvPr id="254" name="Google Shape;254;p13"/>
          <p:cNvGrpSpPr/>
          <p:nvPr/>
        </p:nvGrpSpPr>
        <p:grpSpPr>
          <a:xfrm>
            <a:off x="924832" y="2847376"/>
            <a:ext cx="4281184" cy="715305"/>
            <a:chOff x="3049212" y="1219200"/>
            <a:chExt cx="6517532" cy="780795"/>
          </a:xfrm>
        </p:grpSpPr>
        <p:sp>
          <p:nvSpPr>
            <p:cNvPr id="255" name="Google Shape;255;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2. Hiển thị thông tin sản phẩm, chi tiết sản phẩm</a:t>
              </a:r>
              <a:endParaRPr/>
            </a:p>
          </p:txBody>
        </p:sp>
      </p:grpSp>
      <p:grpSp>
        <p:nvGrpSpPr>
          <p:cNvPr id="257" name="Google Shape;257;p13"/>
          <p:cNvGrpSpPr/>
          <p:nvPr/>
        </p:nvGrpSpPr>
        <p:grpSpPr>
          <a:xfrm>
            <a:off x="924832" y="3666857"/>
            <a:ext cx="4281184" cy="715305"/>
            <a:chOff x="3049212" y="1219200"/>
            <a:chExt cx="6517532" cy="780795"/>
          </a:xfrm>
        </p:grpSpPr>
        <p:sp>
          <p:nvSpPr>
            <p:cNvPr id="258" name="Google Shape;258;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3. Chọn, thêm, sửa, xóa các sản phẩm trên giỏ hàng</a:t>
              </a:r>
              <a:endParaRPr/>
            </a:p>
          </p:txBody>
        </p:sp>
      </p:grpSp>
      <p:grpSp>
        <p:nvGrpSpPr>
          <p:cNvPr id="260" name="Google Shape;260;p13"/>
          <p:cNvGrpSpPr/>
          <p:nvPr/>
        </p:nvGrpSpPr>
        <p:grpSpPr>
          <a:xfrm>
            <a:off x="924832" y="4486338"/>
            <a:ext cx="4281184" cy="715305"/>
            <a:chOff x="3049212" y="1219200"/>
            <a:chExt cx="6517532" cy="780795"/>
          </a:xfrm>
        </p:grpSpPr>
        <p:sp>
          <p:nvSpPr>
            <p:cNvPr id="261" name="Google Shape;261;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2" name="Google Shape;262;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4. Thanh toán các sản phẩm khi người dùng chọn mua</a:t>
              </a:r>
              <a:endParaRPr/>
            </a:p>
          </p:txBody>
        </p:sp>
      </p:grpSp>
      <p:grpSp>
        <p:nvGrpSpPr>
          <p:cNvPr id="263" name="Google Shape;263;p13"/>
          <p:cNvGrpSpPr/>
          <p:nvPr/>
        </p:nvGrpSpPr>
        <p:grpSpPr>
          <a:xfrm>
            <a:off x="924832" y="5305819"/>
            <a:ext cx="4281184" cy="715305"/>
            <a:chOff x="3049212" y="1219200"/>
            <a:chExt cx="6517532" cy="780795"/>
          </a:xfrm>
        </p:grpSpPr>
        <p:sp>
          <p:nvSpPr>
            <p:cNvPr id="264" name="Google Shape;264;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5. Tìm kiếm, lọc sản phẩm</a:t>
              </a:r>
              <a:endParaRPr sz="1400">
                <a:solidFill>
                  <a:schemeClr val="dk1"/>
                </a:solidFill>
                <a:latin typeface="Arial"/>
                <a:ea typeface="Arial"/>
                <a:cs typeface="Arial"/>
                <a:sym typeface="Arial"/>
              </a:endParaRPr>
            </a:p>
          </p:txBody>
        </p:sp>
      </p:grpSp>
      <p:grpSp>
        <p:nvGrpSpPr>
          <p:cNvPr id="266" name="Google Shape;266;p13"/>
          <p:cNvGrpSpPr/>
          <p:nvPr/>
        </p:nvGrpSpPr>
        <p:grpSpPr>
          <a:xfrm>
            <a:off x="6990743" y="2027895"/>
            <a:ext cx="4281184" cy="715305"/>
            <a:chOff x="3049212" y="1219200"/>
            <a:chExt cx="6517532" cy="780795"/>
          </a:xfrm>
        </p:grpSpPr>
        <p:sp>
          <p:nvSpPr>
            <p:cNvPr id="267" name="Google Shape;267;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6. Gửi mail khi người dùng đặt hàng, đăng ký tài khoản</a:t>
              </a:r>
              <a:endParaRPr/>
            </a:p>
          </p:txBody>
        </p:sp>
      </p:grpSp>
      <p:grpSp>
        <p:nvGrpSpPr>
          <p:cNvPr id="269" name="Google Shape;269;p13"/>
          <p:cNvGrpSpPr/>
          <p:nvPr/>
        </p:nvGrpSpPr>
        <p:grpSpPr>
          <a:xfrm>
            <a:off x="6990743" y="2847376"/>
            <a:ext cx="4281184" cy="715305"/>
            <a:chOff x="3049212" y="1219200"/>
            <a:chExt cx="6517532" cy="780795"/>
          </a:xfrm>
        </p:grpSpPr>
        <p:sp>
          <p:nvSpPr>
            <p:cNvPr id="270" name="Google Shape;270;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7. Cập nhật thông tin người dùng, xem lịch sử đơn hàng</a:t>
              </a:r>
              <a:endParaRPr sz="1400">
                <a:solidFill>
                  <a:schemeClr val="dk1"/>
                </a:solidFill>
                <a:latin typeface="Arial"/>
                <a:ea typeface="Arial"/>
                <a:cs typeface="Arial"/>
                <a:sym typeface="Arial"/>
              </a:endParaRPr>
            </a:p>
          </p:txBody>
        </p:sp>
      </p:grpSp>
      <p:grpSp>
        <p:nvGrpSpPr>
          <p:cNvPr id="272" name="Google Shape;272;p13"/>
          <p:cNvGrpSpPr/>
          <p:nvPr/>
        </p:nvGrpSpPr>
        <p:grpSpPr>
          <a:xfrm>
            <a:off x="6990743" y="4577725"/>
            <a:ext cx="4281184" cy="715305"/>
            <a:chOff x="3049212" y="1219200"/>
            <a:chExt cx="6517532" cy="780795"/>
          </a:xfrm>
        </p:grpSpPr>
        <p:sp>
          <p:nvSpPr>
            <p:cNvPr id="273" name="Google Shape;273;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8. Quản lý hệ thống: quản lý danh mục, sản phẩm, người dùng và đơn hàng</a:t>
              </a:r>
              <a:endParaRPr/>
            </a:p>
          </p:txBody>
        </p:sp>
      </p:grpSp>
      <p:grpSp>
        <p:nvGrpSpPr>
          <p:cNvPr id="275" name="Google Shape;275;p13"/>
          <p:cNvGrpSpPr/>
          <p:nvPr/>
        </p:nvGrpSpPr>
        <p:grpSpPr>
          <a:xfrm>
            <a:off x="6990743" y="5459629"/>
            <a:ext cx="4281184" cy="715305"/>
            <a:chOff x="3049212" y="1219200"/>
            <a:chExt cx="6517532" cy="780795"/>
          </a:xfrm>
        </p:grpSpPr>
        <p:sp>
          <p:nvSpPr>
            <p:cNvPr id="276" name="Google Shape;276;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9. Thống kê sản phẩm, doanh thu, số lượng sản phẩm đã bán</a:t>
              </a:r>
              <a:endParaRPr/>
            </a:p>
          </p:txBody>
        </p:sp>
      </p:grpSp>
      <p:grpSp>
        <p:nvGrpSpPr>
          <p:cNvPr id="278" name="Google Shape;278;p13"/>
          <p:cNvGrpSpPr/>
          <p:nvPr/>
        </p:nvGrpSpPr>
        <p:grpSpPr>
          <a:xfrm>
            <a:off x="6990743" y="3666857"/>
            <a:ext cx="4281184" cy="715305"/>
            <a:chOff x="3049212" y="1219200"/>
            <a:chExt cx="6517532" cy="780795"/>
          </a:xfrm>
        </p:grpSpPr>
        <p:sp>
          <p:nvSpPr>
            <p:cNvPr id="279" name="Google Shape;279;p13"/>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13"/>
            <p:cNvSpPr txBox="1"/>
            <p:nvPr/>
          </p:nvSpPr>
          <p:spPr>
            <a:xfrm>
              <a:off x="3682322" y="1332914"/>
              <a:ext cx="5251313" cy="553368"/>
            </a:xfrm>
            <a:prstGeom prst="rect">
              <a:avLst/>
            </a:prstGeom>
            <a:noFill/>
            <a:ln>
              <a:noFill/>
            </a:ln>
          </p:spPr>
          <p:txBody>
            <a:bodyPr anchorCtr="0" anchor="ctr" bIns="0" lIns="0" spcFirstLastPara="1" rIns="0" wrap="square" tIns="0">
              <a:noAutofit/>
            </a:bodyPr>
            <a:lstStyle/>
            <a:p>
              <a:pPr indent="0" lvl="0" marL="0" marR="0" rtl="1" algn="l">
                <a:spcBef>
                  <a:spcPts val="0"/>
                </a:spcBef>
                <a:spcAft>
                  <a:spcPts val="0"/>
                </a:spcAft>
                <a:buNone/>
              </a:pPr>
              <a:r>
                <a:rPr lang="en-US" sz="1400">
                  <a:solidFill>
                    <a:schemeClr val="dk1"/>
                  </a:solidFill>
                  <a:latin typeface="Arial"/>
                  <a:ea typeface="Arial"/>
                  <a:cs typeface="Arial"/>
                  <a:sym typeface="Arial"/>
                </a:rPr>
                <a:t>10. Gợi ý sản phẩm</a:t>
              </a:r>
              <a:endParaRPr sz="1400">
                <a:solidFill>
                  <a:schemeClr val="dk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sz="3200">
                <a:latin typeface="Arial"/>
                <a:ea typeface="Arial"/>
                <a:cs typeface="Arial"/>
                <a:sym typeface="Arial"/>
              </a:rPr>
              <a:t>Yêu cầu kỹ thuật</a:t>
            </a:r>
            <a:endParaRPr sz="3200">
              <a:latin typeface="Arial"/>
              <a:ea typeface="Arial"/>
              <a:cs typeface="Arial"/>
              <a:sym typeface="Arial"/>
            </a:endParaRPr>
          </a:p>
        </p:txBody>
      </p:sp>
      <p:sp>
        <p:nvSpPr>
          <p:cNvPr id="286" name="Google Shape;286;p14"/>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400"/>
              <a:buChar char="•"/>
            </a:pPr>
            <a:r>
              <a:rPr lang="en-US" sz="2400">
                <a:latin typeface="Arial"/>
                <a:ea typeface="Arial"/>
                <a:cs typeface="Arial"/>
                <a:sym typeface="Arial"/>
              </a:rPr>
              <a:t>Khả năng truy cập (Accesibility): website có thể truy cập từ nhiều thiết bị có kết nối Internet như: PC, laptop, smart phone, tablet, …</a:t>
            </a:r>
            <a:endParaRPr/>
          </a:p>
          <a:p>
            <a:pPr indent="-228600" lvl="0" marL="228600" rtl="0" algn="l">
              <a:lnSpc>
                <a:spcPct val="150000"/>
              </a:lnSpc>
              <a:spcBef>
                <a:spcPts val="1000"/>
              </a:spcBef>
              <a:spcAft>
                <a:spcPts val="0"/>
              </a:spcAft>
              <a:buClr>
                <a:schemeClr val="dk1"/>
              </a:buClr>
              <a:buSzPts val="2400"/>
              <a:buChar char="•"/>
            </a:pPr>
            <a:r>
              <a:rPr lang="en-US" sz="2400">
                <a:latin typeface="Arial"/>
                <a:ea typeface="Arial"/>
                <a:cs typeface="Arial"/>
                <a:sym typeface="Arial"/>
              </a:rPr>
              <a:t>Tính khả dụng (Availability): người dùng có thể truy cập website 24/7</a:t>
            </a:r>
            <a:endParaRPr/>
          </a:p>
          <a:p>
            <a:pPr indent="-228600" lvl="0" marL="228600" rtl="0" algn="l">
              <a:lnSpc>
                <a:spcPct val="150000"/>
              </a:lnSpc>
              <a:spcBef>
                <a:spcPts val="1000"/>
              </a:spcBef>
              <a:spcAft>
                <a:spcPts val="0"/>
              </a:spcAft>
              <a:buClr>
                <a:schemeClr val="dk1"/>
              </a:buClr>
              <a:buSzPts val="2400"/>
              <a:buChar char="•"/>
            </a:pPr>
            <a:r>
              <a:rPr lang="en-US" sz="2400">
                <a:latin typeface="Arial"/>
                <a:ea typeface="Arial"/>
                <a:cs typeface="Arial"/>
                <a:sym typeface="Arial"/>
              </a:rPr>
              <a:t>Tính bảo mật (Security): </a:t>
            </a:r>
            <a:endParaRPr/>
          </a:p>
          <a:p>
            <a:pPr indent="-228600" lvl="1" marL="685800" rtl="0" algn="l">
              <a:lnSpc>
                <a:spcPct val="150000"/>
              </a:lnSpc>
              <a:spcBef>
                <a:spcPts val="500"/>
              </a:spcBef>
              <a:spcAft>
                <a:spcPts val="0"/>
              </a:spcAft>
              <a:buClr>
                <a:schemeClr val="dk1"/>
              </a:buClr>
              <a:buSzPts val="2000"/>
              <a:buFont typeface="Noto Sans Symbols"/>
              <a:buChar char="▪"/>
            </a:pPr>
            <a:r>
              <a:rPr lang="en-US" sz="2000">
                <a:latin typeface="Arial"/>
                <a:ea typeface="Arial"/>
                <a:cs typeface="Arial"/>
                <a:sym typeface="Arial"/>
              </a:rPr>
              <a:t>AuthN (authentication): yêu cầu cho tất cả người dùng (trừ Visitor)</a:t>
            </a:r>
            <a:endParaRPr/>
          </a:p>
          <a:p>
            <a:pPr indent="-228600" lvl="1" marL="685800" rtl="0" algn="l">
              <a:lnSpc>
                <a:spcPct val="150000"/>
              </a:lnSpc>
              <a:spcBef>
                <a:spcPts val="500"/>
              </a:spcBef>
              <a:spcAft>
                <a:spcPts val="0"/>
              </a:spcAft>
              <a:buClr>
                <a:schemeClr val="dk1"/>
              </a:buClr>
              <a:buSzPts val="2000"/>
              <a:buFont typeface="Noto Sans Symbols"/>
              <a:buChar char="▪"/>
            </a:pPr>
            <a:r>
              <a:rPr lang="en-US" sz="2000">
                <a:latin typeface="Arial"/>
                <a:ea typeface="Arial"/>
                <a:cs typeface="Arial"/>
                <a:sym typeface="Arial"/>
              </a:rPr>
              <a:t>AuthZ (authorization): theo đúng role của từng người dùng (Admin, Salesperson, Editor)</a:t>
            </a:r>
            <a:endParaRPr/>
          </a:p>
          <a:p>
            <a:pPr indent="-228600" lvl="1" marL="685800" rtl="0" algn="l">
              <a:lnSpc>
                <a:spcPct val="150000"/>
              </a:lnSpc>
              <a:spcBef>
                <a:spcPts val="500"/>
              </a:spcBef>
              <a:spcAft>
                <a:spcPts val="0"/>
              </a:spcAft>
              <a:buClr>
                <a:schemeClr val="dk1"/>
              </a:buClr>
              <a:buSzPts val="2000"/>
              <a:buFont typeface="Noto Sans Symbols"/>
              <a:buChar char="▪"/>
            </a:pPr>
            <a:r>
              <a:rPr lang="en-US" sz="2000">
                <a:latin typeface="Arial"/>
                <a:ea typeface="Arial"/>
                <a:cs typeface="Arial"/>
                <a:sym typeface="Arial"/>
              </a:rPr>
              <a:t>Password: hash password trước khi lưu vào DB</a:t>
            </a:r>
            <a:endParaRPr/>
          </a:p>
          <a:p>
            <a:pPr indent="-228600" lvl="1" marL="685800" rtl="0" algn="l">
              <a:lnSpc>
                <a:spcPct val="150000"/>
              </a:lnSpc>
              <a:spcBef>
                <a:spcPts val="500"/>
              </a:spcBef>
              <a:spcAft>
                <a:spcPts val="0"/>
              </a:spcAft>
              <a:buClr>
                <a:schemeClr val="dk1"/>
              </a:buClr>
              <a:buSzPts val="2000"/>
              <a:buFont typeface="Noto Sans Symbols"/>
              <a:buChar char="▪"/>
            </a:pPr>
            <a:r>
              <a:rPr lang="en-US" sz="2000">
                <a:latin typeface="Arial"/>
                <a:ea typeface="Arial"/>
                <a:cs typeface="Arial"/>
                <a:sym typeface="Arial"/>
              </a:rPr>
              <a:t>Chức năng thanh toán phải an toàn</a:t>
            </a:r>
            <a:endParaRPr/>
          </a:p>
          <a:p>
            <a:pPr indent="0" lvl="0" marL="0" rtl="0" algn="r">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sz="3200">
                <a:latin typeface="Arial"/>
                <a:ea typeface="Arial"/>
                <a:cs typeface="Arial"/>
                <a:sym typeface="Arial"/>
              </a:rPr>
              <a:t>Yêu cầu về giao diện</a:t>
            </a:r>
            <a:endParaRPr sz="3200">
              <a:latin typeface="Arial"/>
              <a:ea typeface="Arial"/>
              <a:cs typeface="Arial"/>
              <a:sym typeface="Arial"/>
            </a:endParaRPr>
          </a:p>
        </p:txBody>
      </p:sp>
      <p:sp>
        <p:nvSpPr>
          <p:cNvPr id="292" name="Google Shape;292;p15"/>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400"/>
              <a:buChar char="•"/>
            </a:pPr>
            <a:r>
              <a:rPr lang="en-US" sz="2400">
                <a:latin typeface="Arial"/>
                <a:ea typeface="Arial"/>
                <a:cs typeface="Arial"/>
                <a:sym typeface="Arial"/>
              </a:rPr>
              <a:t>Trực quan, dễ nhìn, dễ sử dụng</a:t>
            </a:r>
            <a:endParaRPr/>
          </a:p>
          <a:p>
            <a:pPr indent="-228600" lvl="0" marL="228600" rtl="0" algn="l">
              <a:lnSpc>
                <a:spcPct val="150000"/>
              </a:lnSpc>
              <a:spcBef>
                <a:spcPts val="1000"/>
              </a:spcBef>
              <a:spcAft>
                <a:spcPts val="0"/>
              </a:spcAft>
              <a:buClr>
                <a:schemeClr val="dk1"/>
              </a:buClr>
              <a:buSzPts val="2400"/>
              <a:buChar char="•"/>
            </a:pPr>
            <a:r>
              <a:rPr lang="en-US" sz="2400">
                <a:latin typeface="Arial"/>
                <a:ea typeface="Arial"/>
                <a:cs typeface="Arial"/>
                <a:sym typeface="Arial"/>
              </a:rPr>
              <a:t>Áp dụng các kiến thức HCI vào giao diện</a:t>
            </a:r>
            <a:endParaRPr/>
          </a:p>
          <a:p>
            <a:pPr indent="-228600" lvl="0" marL="228600" rtl="0" algn="l">
              <a:lnSpc>
                <a:spcPct val="150000"/>
              </a:lnSpc>
              <a:spcBef>
                <a:spcPts val="1000"/>
              </a:spcBef>
              <a:spcAft>
                <a:spcPts val="0"/>
              </a:spcAft>
              <a:buClr>
                <a:schemeClr val="dk1"/>
              </a:buClr>
              <a:buSzPts val="2400"/>
              <a:buChar char="•"/>
            </a:pPr>
            <a:r>
              <a:rPr lang="en-US" sz="2400">
                <a:latin typeface="Arial"/>
                <a:ea typeface="Arial"/>
                <a:cs typeface="Arial"/>
                <a:sym typeface="Arial"/>
              </a:rPr>
              <a:t>Responsive: tương thích hầu hết các thiết bị</a:t>
            </a:r>
            <a:endParaRPr sz="2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sz="3200">
                <a:latin typeface="Arial"/>
                <a:ea typeface="Arial"/>
                <a:cs typeface="Arial"/>
                <a:sym typeface="Arial"/>
              </a:rPr>
              <a:t>Kiến trúc hệ thống (DEV)</a:t>
            </a:r>
            <a:endParaRPr sz="3200">
              <a:latin typeface="Arial"/>
              <a:ea typeface="Arial"/>
              <a:cs typeface="Arial"/>
              <a:sym typeface="Arial"/>
            </a:endParaRPr>
          </a:p>
        </p:txBody>
      </p:sp>
      <p:pic>
        <p:nvPicPr>
          <p:cNvPr id="298" name="Google Shape;298;p16"/>
          <p:cNvPicPr preferRelativeResize="0"/>
          <p:nvPr>
            <p:ph idx="1" type="body"/>
          </p:nvPr>
        </p:nvPicPr>
        <p:blipFill rotWithShape="1">
          <a:blip r:embed="rId3">
            <a:alphaModFix/>
          </a:blip>
          <a:srcRect b="0" l="0" r="0" t="0"/>
          <a:stretch/>
        </p:blipFill>
        <p:spPr>
          <a:xfrm>
            <a:off x="1048628" y="1452563"/>
            <a:ext cx="10094744" cy="4724400"/>
          </a:xfrm>
          <a:prstGeom prst="rect">
            <a:avLst/>
          </a:prstGeom>
          <a:noFill/>
          <a:ln>
            <a:noFill/>
          </a:ln>
        </p:spPr>
      </p:pic>
      <p:sp>
        <p:nvSpPr>
          <p:cNvPr id="299" name="Google Shape;299;p16"/>
          <p:cNvSpPr txBox="1"/>
          <p:nvPr/>
        </p:nvSpPr>
        <p:spPr>
          <a:xfrm>
            <a:off x="5089237" y="6176963"/>
            <a:ext cx="3417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Môi trường Dev</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sz="3200">
                <a:latin typeface="Arial"/>
                <a:ea typeface="Arial"/>
                <a:cs typeface="Arial"/>
                <a:sym typeface="Arial"/>
              </a:rPr>
              <a:t>Kiến trúc hệ thống (Production)</a:t>
            </a:r>
            <a:endParaRPr sz="3200">
              <a:latin typeface="Arial"/>
              <a:ea typeface="Arial"/>
              <a:cs typeface="Arial"/>
              <a:sym typeface="Arial"/>
            </a:endParaRPr>
          </a:p>
        </p:txBody>
      </p:sp>
      <p:pic>
        <p:nvPicPr>
          <p:cNvPr id="305" name="Google Shape;305;p17"/>
          <p:cNvPicPr preferRelativeResize="0"/>
          <p:nvPr>
            <p:ph idx="1" type="body"/>
          </p:nvPr>
        </p:nvPicPr>
        <p:blipFill rotWithShape="1">
          <a:blip r:embed="rId3">
            <a:alphaModFix/>
          </a:blip>
          <a:srcRect b="0" l="0" r="0" t="0"/>
          <a:stretch/>
        </p:blipFill>
        <p:spPr>
          <a:xfrm>
            <a:off x="1934774" y="1452563"/>
            <a:ext cx="8322452" cy="4724400"/>
          </a:xfrm>
          <a:prstGeom prst="rect">
            <a:avLst/>
          </a:prstGeom>
          <a:noFill/>
          <a:ln>
            <a:noFill/>
          </a:ln>
        </p:spPr>
      </p:pic>
      <p:sp>
        <p:nvSpPr>
          <p:cNvPr id="306" name="Google Shape;306;p17"/>
          <p:cNvSpPr txBox="1"/>
          <p:nvPr/>
        </p:nvSpPr>
        <p:spPr>
          <a:xfrm>
            <a:off x="4248728" y="6176963"/>
            <a:ext cx="41563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Môi trường Production</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US"/>
              <a:t>Quản lý công việc bằng Notion</a:t>
            </a:r>
            <a:endParaRPr/>
          </a:p>
        </p:txBody>
      </p:sp>
      <p:sp>
        <p:nvSpPr>
          <p:cNvPr id="312" name="Google Shape;312;p18"/>
          <p:cNvSpPr txBox="1"/>
          <p:nvPr/>
        </p:nvSpPr>
        <p:spPr>
          <a:xfrm>
            <a:off x="1058813" y="6031294"/>
            <a:ext cx="105825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https://www.notion.so/052a760e04fa43358aeb0198f1b1c7bd?v=c4182fa929f24c4fadfbc1d6e47aca87</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313" name="Google Shape;313;p18"/>
          <p:cNvPicPr preferRelativeResize="0"/>
          <p:nvPr/>
        </p:nvPicPr>
        <p:blipFill rotWithShape="1">
          <a:blip r:embed="rId4">
            <a:alphaModFix/>
          </a:blip>
          <a:srcRect b="0" l="0" r="0" t="0"/>
          <a:stretch/>
        </p:blipFill>
        <p:spPr>
          <a:xfrm>
            <a:off x="2781096" y="1108364"/>
            <a:ext cx="6879110" cy="48524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Person holding paper" id="319" name="Google Shape;319;p19"/>
          <p:cNvPicPr preferRelativeResize="0"/>
          <p:nvPr/>
        </p:nvPicPr>
        <p:blipFill rotWithShape="1">
          <a:blip r:embed="rId3">
            <a:alphaModFix/>
          </a:blip>
          <a:srcRect b="7280" l="4653" r="565" t="12617"/>
          <a:stretch/>
        </p:blipFill>
        <p:spPr>
          <a:xfrm>
            <a:off x="0" y="-11806"/>
            <a:ext cx="12192000" cy="6869806"/>
          </a:xfrm>
          <a:custGeom>
            <a:rect b="b" l="l" r="r" t="t"/>
            <a:pathLst>
              <a:path extrusionOk="0" h="6869806" w="12192000">
                <a:moveTo>
                  <a:pt x="0" y="0"/>
                </a:moveTo>
                <a:lnTo>
                  <a:pt x="12192000" y="0"/>
                </a:lnTo>
                <a:lnTo>
                  <a:pt x="12192000" y="6869806"/>
                </a:lnTo>
                <a:lnTo>
                  <a:pt x="0" y="6869806"/>
                </a:lnTo>
                <a:close/>
              </a:path>
            </a:pathLst>
          </a:custGeom>
          <a:noFill/>
          <a:ln>
            <a:noFill/>
          </a:ln>
        </p:spPr>
      </p:pic>
      <p:sp>
        <p:nvSpPr>
          <p:cNvPr id="320" name="Google Shape;320;p19"/>
          <p:cNvSpPr/>
          <p:nvPr/>
        </p:nvSpPr>
        <p:spPr>
          <a:xfrm>
            <a:off x="0" y="-11806"/>
            <a:ext cx="12192000" cy="6869806"/>
          </a:xfrm>
          <a:prstGeom prst="rect">
            <a:avLst/>
          </a:prstGeom>
          <a:gradFill>
            <a:gsLst>
              <a:gs pos="0">
                <a:srgbClr val="114A5E"/>
              </a:gs>
              <a:gs pos="100000">
                <a:srgbClr val="18926F">
                  <a:alpha val="6196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1" name="Google Shape;321;p19"/>
          <p:cNvSpPr/>
          <p:nvPr/>
        </p:nvSpPr>
        <p:spPr>
          <a:xfrm>
            <a:off x="62756" y="2915265"/>
            <a:ext cx="1188177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rgbClr val="F2F2F2"/>
                </a:solidFill>
                <a:latin typeface="Arial"/>
                <a:ea typeface="Arial"/>
                <a:cs typeface="Arial"/>
                <a:sym typeface="Arial"/>
              </a:rPr>
              <a:t>Phần 2: Các công việc đã thực hiện</a:t>
            </a:r>
            <a:endParaRPr b="1" sz="5400" cap="none">
              <a:solidFill>
                <a:srgbClr val="F2F2F2"/>
              </a:solidFill>
              <a:latin typeface="Arial"/>
              <a:ea typeface="Arial"/>
              <a:cs typeface="Arial"/>
              <a:sym typeface="Arial"/>
            </a:endParaRPr>
          </a:p>
        </p:txBody>
      </p:sp>
      <p:sp>
        <p:nvSpPr>
          <p:cNvPr id="322" name="Google Shape;322;p19"/>
          <p:cNvSpPr/>
          <p:nvPr/>
        </p:nvSpPr>
        <p:spPr>
          <a:xfrm>
            <a:off x="6003634" y="861222"/>
            <a:ext cx="18473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000">
              <a:solidFill>
                <a:srgbClr val="F2F2F2"/>
              </a:solidFill>
              <a:latin typeface="Arial"/>
              <a:ea typeface="Arial"/>
              <a:cs typeface="Arial"/>
              <a:sym typeface="Arial"/>
            </a:endParaRPr>
          </a:p>
        </p:txBody>
      </p:sp>
      <p:sp>
        <p:nvSpPr>
          <p:cNvPr id="323" name="Google Shape;323;p19"/>
          <p:cNvSpPr/>
          <p:nvPr/>
        </p:nvSpPr>
        <p:spPr>
          <a:xfrm>
            <a:off x="11530399" y="6484958"/>
            <a:ext cx="278936" cy="278936"/>
          </a:xfrm>
          <a:prstGeom prst="ellipse">
            <a:avLst/>
          </a:prstGeom>
          <a:solidFill>
            <a:srgbClr val="114A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nvSpPr>
        <p:spPr>
          <a:xfrm>
            <a:off x="748145" y="2973525"/>
            <a:ext cx="2639661" cy="667657"/>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4000"/>
              <a:buFont typeface="Arial"/>
              <a:buNone/>
            </a:pPr>
            <a:r>
              <a:rPr b="1" i="0" lang="en-US" sz="4000" u="none" cap="none" strike="noStrike">
                <a:solidFill>
                  <a:schemeClr val="dk1"/>
                </a:solidFill>
                <a:latin typeface="Arial"/>
                <a:ea typeface="Arial"/>
                <a:cs typeface="Arial"/>
                <a:sym typeface="Arial"/>
              </a:rPr>
              <a:t>Bố cục</a:t>
            </a:r>
            <a:endParaRPr b="1" i="0" sz="4000" u="none" cap="none" strike="noStrike">
              <a:solidFill>
                <a:schemeClr val="dk1"/>
              </a:solidFill>
              <a:latin typeface="Arial"/>
              <a:ea typeface="Arial"/>
              <a:cs typeface="Arial"/>
              <a:sym typeface="Arial"/>
            </a:endParaRPr>
          </a:p>
        </p:txBody>
      </p:sp>
      <p:sp>
        <p:nvSpPr>
          <p:cNvPr id="102" name="Google Shape;102;p2"/>
          <p:cNvSpPr/>
          <p:nvPr/>
        </p:nvSpPr>
        <p:spPr>
          <a:xfrm>
            <a:off x="3124376" y="1391943"/>
            <a:ext cx="8753588" cy="92696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3" name="Google Shape;103;p2"/>
          <p:cNvSpPr txBox="1"/>
          <p:nvPr/>
        </p:nvSpPr>
        <p:spPr>
          <a:xfrm>
            <a:off x="4402733" y="1558596"/>
            <a:ext cx="3665463" cy="400168"/>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chemeClr val="dk1"/>
              </a:buClr>
              <a:buSzPts val="1000"/>
              <a:buFont typeface="Arial"/>
              <a:buNone/>
            </a:pPr>
            <a:r>
              <a:rPr b="1" i="0" lang="en-US" sz="2400" u="none" cap="none" strike="noStrike">
                <a:solidFill>
                  <a:schemeClr val="dk1"/>
                </a:solidFill>
                <a:latin typeface="Calibri"/>
                <a:ea typeface="Calibri"/>
                <a:cs typeface="Calibri"/>
                <a:sym typeface="Calibri"/>
              </a:rPr>
              <a:t>Giới thiệu chung về đề tài</a:t>
            </a:r>
            <a:endParaRPr/>
          </a:p>
        </p:txBody>
      </p:sp>
      <p:sp>
        <p:nvSpPr>
          <p:cNvPr id="104" name="Google Shape;104;p2"/>
          <p:cNvSpPr/>
          <p:nvPr/>
        </p:nvSpPr>
        <p:spPr>
          <a:xfrm>
            <a:off x="3124375" y="1391943"/>
            <a:ext cx="1134054" cy="973503"/>
          </a:xfrm>
          <a:prstGeom prst="rect">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 name="Google Shape;105;p2"/>
          <p:cNvSpPr txBox="1"/>
          <p:nvPr/>
        </p:nvSpPr>
        <p:spPr>
          <a:xfrm>
            <a:off x="3300775" y="1558596"/>
            <a:ext cx="815965" cy="5712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2F2F2"/>
              </a:buClr>
              <a:buSzPts val="3200"/>
              <a:buFont typeface="Arial"/>
              <a:buNone/>
            </a:pPr>
            <a:r>
              <a:rPr b="1" i="0" lang="en-US" sz="3200" u="none" cap="none" strike="noStrike">
                <a:solidFill>
                  <a:srgbClr val="F2F2F2"/>
                </a:solidFill>
                <a:latin typeface="Arial"/>
                <a:ea typeface="Arial"/>
                <a:cs typeface="Arial"/>
                <a:sym typeface="Arial"/>
              </a:rPr>
              <a:t>1</a:t>
            </a:r>
            <a:endParaRPr/>
          </a:p>
        </p:txBody>
      </p:sp>
      <p:sp>
        <p:nvSpPr>
          <p:cNvPr id="106" name="Google Shape;106;p2"/>
          <p:cNvSpPr/>
          <p:nvPr/>
        </p:nvSpPr>
        <p:spPr>
          <a:xfrm>
            <a:off x="3124376" y="2816312"/>
            <a:ext cx="8753588" cy="92696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 name="Google Shape;107;p2"/>
          <p:cNvSpPr txBox="1"/>
          <p:nvPr/>
        </p:nvSpPr>
        <p:spPr>
          <a:xfrm>
            <a:off x="4402733" y="2982965"/>
            <a:ext cx="3665463" cy="400168"/>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chemeClr val="dk1"/>
              </a:buClr>
              <a:buSzPts val="1000"/>
              <a:buFont typeface="Arial"/>
              <a:buNone/>
            </a:pPr>
            <a:r>
              <a:rPr b="1" i="0" lang="en-US" sz="2400" u="none" cap="none" strike="noStrike">
                <a:solidFill>
                  <a:schemeClr val="dk1"/>
                </a:solidFill>
                <a:latin typeface="Calibri"/>
                <a:ea typeface="Calibri"/>
                <a:cs typeface="Calibri"/>
                <a:sym typeface="Calibri"/>
              </a:rPr>
              <a:t>Các công việc đã thực hiện</a:t>
            </a:r>
            <a:endParaRPr b="1" i="0" sz="2400" u="none" cap="none" strike="noStrike">
              <a:solidFill>
                <a:schemeClr val="dk1"/>
              </a:solidFill>
              <a:latin typeface="Calibri"/>
              <a:ea typeface="Calibri"/>
              <a:cs typeface="Calibri"/>
              <a:sym typeface="Calibri"/>
            </a:endParaRPr>
          </a:p>
        </p:txBody>
      </p:sp>
      <p:sp>
        <p:nvSpPr>
          <p:cNvPr id="108" name="Google Shape;108;p2"/>
          <p:cNvSpPr/>
          <p:nvPr/>
        </p:nvSpPr>
        <p:spPr>
          <a:xfrm>
            <a:off x="3124375" y="2816312"/>
            <a:ext cx="1134054" cy="973503"/>
          </a:xfrm>
          <a:prstGeom prst="rect">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9" name="Google Shape;109;p2"/>
          <p:cNvSpPr txBox="1"/>
          <p:nvPr/>
        </p:nvSpPr>
        <p:spPr>
          <a:xfrm>
            <a:off x="3300775" y="2982965"/>
            <a:ext cx="815965" cy="5712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2F2F2"/>
              </a:buClr>
              <a:buSzPts val="3200"/>
              <a:buFont typeface="Arial"/>
              <a:buNone/>
            </a:pPr>
            <a:r>
              <a:rPr b="1" i="0" lang="en-US" sz="3200" u="none" cap="none" strike="noStrike">
                <a:solidFill>
                  <a:srgbClr val="F2F2F2"/>
                </a:solidFill>
                <a:latin typeface="Arial"/>
                <a:ea typeface="Arial"/>
                <a:cs typeface="Arial"/>
                <a:sym typeface="Arial"/>
              </a:rPr>
              <a:t>2</a:t>
            </a:r>
            <a:endParaRPr/>
          </a:p>
        </p:txBody>
      </p:sp>
      <p:sp>
        <p:nvSpPr>
          <p:cNvPr id="110" name="Google Shape;110;p2"/>
          <p:cNvSpPr/>
          <p:nvPr/>
        </p:nvSpPr>
        <p:spPr>
          <a:xfrm>
            <a:off x="3124376" y="4240681"/>
            <a:ext cx="8753588" cy="92696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1" name="Google Shape;111;p2"/>
          <p:cNvSpPr txBox="1"/>
          <p:nvPr/>
        </p:nvSpPr>
        <p:spPr>
          <a:xfrm>
            <a:off x="4402733" y="4407334"/>
            <a:ext cx="3665463" cy="400168"/>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chemeClr val="dk1"/>
              </a:buClr>
              <a:buSzPts val="1000"/>
              <a:buFont typeface="Arial"/>
              <a:buNone/>
            </a:pPr>
            <a:r>
              <a:rPr b="1" i="0" lang="en-US" sz="2400" u="none" cap="none" strike="noStrike">
                <a:solidFill>
                  <a:schemeClr val="dk1"/>
                </a:solidFill>
                <a:latin typeface="Calibri"/>
                <a:ea typeface="Calibri"/>
                <a:cs typeface="Calibri"/>
                <a:sym typeface="Calibri"/>
              </a:rPr>
              <a:t>Kế hoạch sắp tới</a:t>
            </a:r>
            <a:endParaRPr b="1" i="0" sz="2400" u="none" cap="none" strike="noStrike">
              <a:solidFill>
                <a:schemeClr val="dk1"/>
              </a:solidFill>
              <a:latin typeface="Calibri"/>
              <a:ea typeface="Calibri"/>
              <a:cs typeface="Calibri"/>
              <a:sym typeface="Calibri"/>
            </a:endParaRPr>
          </a:p>
        </p:txBody>
      </p:sp>
      <p:sp>
        <p:nvSpPr>
          <p:cNvPr id="112" name="Google Shape;112;p2"/>
          <p:cNvSpPr/>
          <p:nvPr/>
        </p:nvSpPr>
        <p:spPr>
          <a:xfrm>
            <a:off x="3124375" y="4240681"/>
            <a:ext cx="1134054" cy="973503"/>
          </a:xfrm>
          <a:prstGeom prst="rect">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3" name="Google Shape;113;p2"/>
          <p:cNvSpPr txBox="1"/>
          <p:nvPr/>
        </p:nvSpPr>
        <p:spPr>
          <a:xfrm>
            <a:off x="3300775" y="4407334"/>
            <a:ext cx="815965" cy="5712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2F2F2"/>
              </a:buClr>
              <a:buSzPts val="3200"/>
              <a:buFont typeface="Arial"/>
              <a:buNone/>
            </a:pPr>
            <a:r>
              <a:rPr b="1" i="0" lang="en-US" sz="3200" u="none" cap="none" strike="noStrike">
                <a:solidFill>
                  <a:srgbClr val="F2F2F2"/>
                </a:solidFill>
                <a:latin typeface="Arial"/>
                <a:ea typeface="Arial"/>
                <a:cs typeface="Arial"/>
                <a:sym typeface="Arial"/>
              </a:rPr>
              <a:t>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0"/>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latin typeface="Arial"/>
                <a:ea typeface="Arial"/>
                <a:cs typeface="Arial"/>
                <a:sym typeface="Arial"/>
              </a:rPr>
              <a:t>Công việc đã thực hiện</a:t>
            </a:r>
            <a:endParaRPr>
              <a:latin typeface="Arial"/>
              <a:ea typeface="Arial"/>
              <a:cs typeface="Arial"/>
              <a:sym typeface="Arial"/>
            </a:endParaRPr>
          </a:p>
        </p:txBody>
      </p:sp>
      <p:sp>
        <p:nvSpPr>
          <p:cNvPr id="329" name="Google Shape;329;p20"/>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US">
                <a:latin typeface="Arial"/>
                <a:ea typeface="Arial"/>
                <a:cs typeface="Arial"/>
                <a:sym typeface="Arial"/>
              </a:rPr>
              <a:t>Chọn đề tài, chọn công nghệ sử dụng, các công cụ phát triển</a:t>
            </a:r>
            <a:endParaRPr/>
          </a:p>
          <a:p>
            <a:pPr indent="-228600" lvl="0" marL="228600" rtl="0" algn="l">
              <a:lnSpc>
                <a:spcPct val="150000"/>
              </a:lnSpc>
              <a:spcBef>
                <a:spcPts val="1000"/>
              </a:spcBef>
              <a:spcAft>
                <a:spcPts val="0"/>
              </a:spcAft>
              <a:buClr>
                <a:schemeClr val="dk1"/>
              </a:buClr>
              <a:buSzPts val="2800"/>
              <a:buChar char="•"/>
            </a:pPr>
            <a:r>
              <a:rPr lang="en-US">
                <a:latin typeface="Arial"/>
                <a:ea typeface="Arial"/>
                <a:cs typeface="Arial"/>
                <a:sym typeface="Arial"/>
              </a:rPr>
              <a:t>Phân công công việc cho từng thành viên</a:t>
            </a:r>
            <a:endParaRPr/>
          </a:p>
          <a:p>
            <a:pPr indent="-228600" lvl="0" marL="228600" rtl="0" algn="l">
              <a:lnSpc>
                <a:spcPct val="150000"/>
              </a:lnSpc>
              <a:spcBef>
                <a:spcPts val="1000"/>
              </a:spcBef>
              <a:spcAft>
                <a:spcPts val="0"/>
              </a:spcAft>
              <a:buClr>
                <a:schemeClr val="dk1"/>
              </a:buClr>
              <a:buSzPts val="2800"/>
              <a:buChar char="•"/>
            </a:pPr>
            <a:r>
              <a:rPr lang="en-US">
                <a:latin typeface="Arial"/>
                <a:ea typeface="Arial"/>
                <a:cs typeface="Arial"/>
                <a:sym typeface="Arial"/>
              </a:rPr>
              <a:t>Khảo sát các website bán hàng</a:t>
            </a:r>
            <a:endParaRPr/>
          </a:p>
          <a:p>
            <a:pPr indent="-228600" lvl="0" marL="228600" rtl="0" algn="l">
              <a:lnSpc>
                <a:spcPct val="150000"/>
              </a:lnSpc>
              <a:spcBef>
                <a:spcPts val="1000"/>
              </a:spcBef>
              <a:spcAft>
                <a:spcPts val="0"/>
              </a:spcAft>
              <a:buClr>
                <a:schemeClr val="dk1"/>
              </a:buClr>
              <a:buSzPts val="2800"/>
              <a:buChar char="•"/>
            </a:pPr>
            <a:r>
              <a:rPr lang="en-US">
                <a:latin typeface="Arial"/>
                <a:ea typeface="Arial"/>
                <a:cs typeface="Arial"/>
                <a:sym typeface="Arial"/>
              </a:rPr>
              <a:t>Đề ra kế hoạch và chức năng cho Website</a:t>
            </a:r>
            <a:endParaRPr/>
          </a:p>
          <a:p>
            <a:pPr indent="-228600" lvl="0" marL="228600" rtl="0" algn="l">
              <a:lnSpc>
                <a:spcPct val="150000"/>
              </a:lnSpc>
              <a:spcBef>
                <a:spcPts val="1000"/>
              </a:spcBef>
              <a:spcAft>
                <a:spcPts val="0"/>
              </a:spcAft>
              <a:buClr>
                <a:schemeClr val="dk1"/>
              </a:buClr>
              <a:buSzPts val="2800"/>
              <a:buChar char="•"/>
            </a:pPr>
            <a:r>
              <a:rPr lang="en-US">
                <a:latin typeface="Arial"/>
                <a:ea typeface="Arial"/>
                <a:cs typeface="Arial"/>
                <a:sym typeface="Arial"/>
              </a:rPr>
              <a:t>Thiết kế database, vẽ các use case</a:t>
            </a:r>
            <a:endParaRPr/>
          </a:p>
          <a:p>
            <a:pPr indent="0" lvl="0" marL="0" rtl="0" algn="l">
              <a:lnSpc>
                <a:spcPct val="150000"/>
              </a:lnSpc>
              <a:spcBef>
                <a:spcPts val="1000"/>
              </a:spcBef>
              <a:spcAft>
                <a:spcPts val="0"/>
              </a:spcAft>
              <a:buClr>
                <a:schemeClr val="dk1"/>
              </a:buClr>
              <a:buSzPts val="2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1"/>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latin typeface="Arial"/>
                <a:ea typeface="Arial"/>
                <a:cs typeface="Arial"/>
                <a:sym typeface="Arial"/>
              </a:rPr>
              <a:t>Phân công công việc</a:t>
            </a:r>
            <a:endParaRPr>
              <a:latin typeface="Arial"/>
              <a:ea typeface="Arial"/>
              <a:cs typeface="Arial"/>
              <a:sym typeface="Arial"/>
            </a:endParaRPr>
          </a:p>
        </p:txBody>
      </p:sp>
      <p:sp>
        <p:nvSpPr>
          <p:cNvPr id="335" name="Google Shape;335;p21"/>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50000"/>
              </a:lnSpc>
              <a:spcBef>
                <a:spcPts val="0"/>
              </a:spcBef>
              <a:spcAft>
                <a:spcPts val="0"/>
              </a:spcAft>
              <a:buClr>
                <a:schemeClr val="dk1"/>
              </a:buClr>
              <a:buSzPct val="100000"/>
              <a:buNone/>
            </a:pPr>
            <a:r>
              <a:rPr lang="en-US">
                <a:latin typeface="Arial"/>
                <a:ea typeface="Arial"/>
                <a:cs typeface="Arial"/>
                <a:sym typeface="Arial"/>
              </a:rPr>
              <a:t>Dùng công cụ </a:t>
            </a:r>
            <a:r>
              <a:rPr b="1" lang="en-US">
                <a:latin typeface="Arial"/>
                <a:ea typeface="Arial"/>
                <a:cs typeface="Arial"/>
                <a:sym typeface="Arial"/>
              </a:rPr>
              <a:t>Notion</a:t>
            </a:r>
            <a:r>
              <a:rPr lang="en-US">
                <a:latin typeface="Arial"/>
                <a:ea typeface="Arial"/>
                <a:cs typeface="Arial"/>
                <a:sym typeface="Arial"/>
              </a:rPr>
              <a:t> để quản lý công việc</a:t>
            </a:r>
            <a:endParaRPr/>
          </a:p>
          <a:p>
            <a:pPr indent="-228600" lvl="0" marL="228600" rtl="0" algn="l">
              <a:lnSpc>
                <a:spcPct val="150000"/>
              </a:lnSpc>
              <a:spcBef>
                <a:spcPts val="1000"/>
              </a:spcBef>
              <a:spcAft>
                <a:spcPts val="0"/>
              </a:spcAft>
              <a:buClr>
                <a:schemeClr val="dk1"/>
              </a:buClr>
              <a:buSzPct val="100000"/>
              <a:buChar char="•"/>
            </a:pPr>
            <a:r>
              <a:rPr lang="en-US">
                <a:latin typeface="Arial"/>
                <a:ea typeface="Arial"/>
                <a:cs typeface="Arial"/>
                <a:sym typeface="Arial"/>
              </a:rPr>
              <a:t>Về khảo sát, xây dựng kế hoạch, chọn công nghệ: cả nhóm</a:t>
            </a:r>
            <a:endParaRPr/>
          </a:p>
          <a:p>
            <a:pPr indent="-228600" lvl="0" marL="228600" rtl="0" algn="l">
              <a:lnSpc>
                <a:spcPct val="150000"/>
              </a:lnSpc>
              <a:spcBef>
                <a:spcPts val="1000"/>
              </a:spcBef>
              <a:spcAft>
                <a:spcPts val="0"/>
              </a:spcAft>
              <a:buClr>
                <a:schemeClr val="dk1"/>
              </a:buClr>
              <a:buSzPct val="100000"/>
              <a:buChar char="•"/>
            </a:pPr>
            <a:r>
              <a:rPr lang="en-US">
                <a:latin typeface="Arial"/>
                <a:ea typeface="Arial"/>
                <a:cs typeface="Arial"/>
                <a:sym typeface="Arial"/>
              </a:rPr>
              <a:t>Về thiết kế giao diện:</a:t>
            </a:r>
            <a:endParaRPr/>
          </a:p>
          <a:p>
            <a:pPr indent="0" lvl="1" marL="457200" rtl="0" algn="l">
              <a:lnSpc>
                <a:spcPct val="150000"/>
              </a:lnSpc>
              <a:spcBef>
                <a:spcPts val="500"/>
              </a:spcBef>
              <a:spcAft>
                <a:spcPts val="0"/>
              </a:spcAft>
              <a:buClr>
                <a:schemeClr val="dk1"/>
              </a:buClr>
              <a:buSzPct val="100000"/>
              <a:buNone/>
            </a:pPr>
            <a:r>
              <a:rPr lang="en-US">
                <a:latin typeface="Arial"/>
                <a:ea typeface="Arial"/>
                <a:cs typeface="Arial"/>
                <a:sym typeface="Arial"/>
              </a:rPr>
              <a:t> Dương: vẽ figma, làm trang Web Shopping (bán hàng)</a:t>
            </a:r>
            <a:endParaRPr/>
          </a:p>
          <a:p>
            <a:pPr indent="0" lvl="1" marL="457200" rtl="0" algn="l">
              <a:lnSpc>
                <a:spcPct val="150000"/>
              </a:lnSpc>
              <a:spcBef>
                <a:spcPts val="500"/>
              </a:spcBef>
              <a:spcAft>
                <a:spcPts val="0"/>
              </a:spcAft>
              <a:buClr>
                <a:schemeClr val="dk1"/>
              </a:buClr>
              <a:buSzPct val="100000"/>
              <a:buNone/>
            </a:pPr>
            <a:r>
              <a:rPr lang="en-US">
                <a:latin typeface="Arial"/>
                <a:ea typeface="Arial"/>
                <a:cs typeface="Arial"/>
                <a:sym typeface="Arial"/>
              </a:rPr>
              <a:t> Khánh: làm trang Web Admin (quản trị)</a:t>
            </a:r>
            <a:endParaRPr/>
          </a:p>
          <a:p>
            <a:pPr indent="-228600" lvl="0" marL="228600" rtl="0" algn="l">
              <a:lnSpc>
                <a:spcPct val="150000"/>
              </a:lnSpc>
              <a:spcBef>
                <a:spcPts val="1000"/>
              </a:spcBef>
              <a:spcAft>
                <a:spcPts val="0"/>
              </a:spcAft>
              <a:buClr>
                <a:schemeClr val="dk1"/>
              </a:buClr>
              <a:buSzPct val="100000"/>
              <a:buChar char="•"/>
            </a:pPr>
            <a:r>
              <a:rPr lang="en-US">
                <a:latin typeface="Arial"/>
                <a:ea typeface="Arial"/>
                <a:cs typeface="Arial"/>
                <a:sym typeface="Arial"/>
              </a:rPr>
              <a:t>Về thiết kế Database: Hải, Khánh</a:t>
            </a:r>
            <a:endParaRPr/>
          </a:p>
          <a:p>
            <a:pPr indent="-228600" lvl="0" marL="228600" rtl="0" algn="l">
              <a:lnSpc>
                <a:spcPct val="150000"/>
              </a:lnSpc>
              <a:spcBef>
                <a:spcPts val="1000"/>
              </a:spcBef>
              <a:spcAft>
                <a:spcPts val="0"/>
              </a:spcAft>
              <a:buClr>
                <a:schemeClr val="dk1"/>
              </a:buClr>
              <a:buSzPct val="100000"/>
              <a:buChar char="•"/>
            </a:pPr>
            <a:r>
              <a:rPr lang="en-US">
                <a:latin typeface="Arial"/>
                <a:ea typeface="Arial"/>
                <a:cs typeface="Arial"/>
                <a:sym typeface="Arial"/>
              </a:rPr>
              <a:t>Viết API backend, deploy: Hải</a:t>
            </a:r>
            <a:endParaRPr/>
          </a:p>
          <a:p>
            <a:pPr indent="-228600" lvl="0" marL="228600" rtl="0" algn="l">
              <a:lnSpc>
                <a:spcPct val="150000"/>
              </a:lnSpc>
              <a:spcBef>
                <a:spcPts val="1000"/>
              </a:spcBef>
              <a:spcAft>
                <a:spcPts val="0"/>
              </a:spcAft>
              <a:buClr>
                <a:schemeClr val="dk1"/>
              </a:buClr>
              <a:buSzPct val="100000"/>
              <a:buChar char="•"/>
            </a:pPr>
            <a:r>
              <a:rPr lang="en-US">
                <a:latin typeface="Arial"/>
                <a:ea typeface="Arial"/>
                <a:cs typeface="Arial"/>
                <a:sym typeface="Arial"/>
              </a:rPr>
              <a:t>Tham gia viết báo cáo: cả nhóm</a:t>
            </a:r>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US"/>
              <a:t>Tiến độ thực hiện</a:t>
            </a:r>
            <a:endParaRPr/>
          </a:p>
        </p:txBody>
      </p:sp>
      <p:sp>
        <p:nvSpPr>
          <p:cNvPr id="341" name="Google Shape;341;p22"/>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Arial"/>
                <a:ea typeface="Arial"/>
                <a:cs typeface="Arial"/>
                <a:sym typeface="Arial"/>
              </a:rPr>
              <a:t>Về thiết kế: </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en-US">
                <a:latin typeface="Arial"/>
                <a:ea typeface="Arial"/>
                <a:cs typeface="Arial"/>
                <a:sym typeface="Arial"/>
              </a:rPr>
              <a:t>	</a:t>
            </a:r>
            <a:r>
              <a:rPr lang="en-US" sz="2400">
                <a:latin typeface="Arial"/>
                <a:ea typeface="Arial"/>
                <a:cs typeface="Arial"/>
                <a:sym typeface="Arial"/>
              </a:rPr>
              <a:t>Vẽ Figma cho trang chủ, trang đăng nhập/ đăng ký, trang chi tiết.</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en-US">
                <a:latin typeface="Arial"/>
                <a:ea typeface="Arial"/>
                <a:cs typeface="Arial"/>
                <a:sym typeface="Arial"/>
              </a:rPr>
              <a:t>	</a:t>
            </a:r>
            <a:r>
              <a:rPr lang="en-US" sz="2400">
                <a:latin typeface="Arial"/>
                <a:ea typeface="Arial"/>
                <a:cs typeface="Arial"/>
                <a:sym typeface="Arial"/>
              </a:rPr>
              <a:t>Thiết kế website cho trang Shopping: trang chủ</a:t>
            </a:r>
            <a:endParaRPr sz="2400">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en-US">
                <a:latin typeface="Arial"/>
                <a:ea typeface="Arial"/>
                <a:cs typeface="Arial"/>
                <a:sym typeface="Arial"/>
              </a:rPr>
              <a:t>Về viết API: </a:t>
            </a:r>
            <a:endParaRPr>
              <a:latin typeface="Arial"/>
              <a:ea typeface="Arial"/>
              <a:cs typeface="Arial"/>
              <a:sym typeface="Arial"/>
            </a:endParaRPr>
          </a:p>
          <a:p>
            <a:pPr indent="-228600" lvl="1" marL="685800" rtl="0" algn="l">
              <a:lnSpc>
                <a:spcPct val="150000"/>
              </a:lnSpc>
              <a:spcBef>
                <a:spcPts val="500"/>
              </a:spcBef>
              <a:spcAft>
                <a:spcPts val="0"/>
              </a:spcAft>
              <a:buClr>
                <a:schemeClr val="dk1"/>
              </a:buClr>
              <a:buSzPts val="2400"/>
              <a:buChar char="•"/>
            </a:pPr>
            <a:r>
              <a:rPr lang="en-US">
                <a:latin typeface="Arial"/>
                <a:ea typeface="Arial"/>
                <a:cs typeface="Arial"/>
                <a:sym typeface="Arial"/>
              </a:rPr>
              <a:t>	WebAdmin: hoàn thành các API quản lý user, customer, product</a:t>
            </a:r>
            <a:endParaRPr/>
          </a:p>
          <a:p>
            <a:pPr indent="-228600" lvl="1" marL="685800" rtl="0" algn="l">
              <a:lnSpc>
                <a:spcPct val="150000"/>
              </a:lnSpc>
              <a:spcBef>
                <a:spcPts val="500"/>
              </a:spcBef>
              <a:spcAft>
                <a:spcPts val="0"/>
              </a:spcAft>
              <a:buClr>
                <a:schemeClr val="dk1"/>
              </a:buClr>
              <a:buSzPts val="2400"/>
              <a:buChar char="•"/>
            </a:pPr>
            <a:r>
              <a:rPr lang="en-US">
                <a:latin typeface="Arial"/>
                <a:ea typeface="Arial"/>
                <a:cs typeface="Arial"/>
                <a:sym typeface="Arial"/>
              </a:rPr>
              <a:t>    WebShopping: hoàn thành các API cho chức năng đăng ký, đăng nhập (tài khoản thường, google), đặt hàng, thanh toán (VNPay).</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US"/>
              <a:t>Giao diện – Frontend</a:t>
            </a:r>
            <a:endParaRPr/>
          </a:p>
        </p:txBody>
      </p:sp>
      <p:sp>
        <p:nvSpPr>
          <p:cNvPr id="347" name="Google Shape;347;p23"/>
          <p:cNvSpPr txBox="1"/>
          <p:nvPr>
            <p:ph idx="1" type="body"/>
          </p:nvPr>
        </p:nvSpPr>
        <p:spPr>
          <a:xfrm>
            <a:off x="550623" y="1536147"/>
            <a:ext cx="11336577" cy="4723944"/>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800"/>
              <a:buNone/>
            </a:pPr>
            <a:r>
              <a:rPr lang="en-US">
                <a:latin typeface="Arial"/>
                <a:ea typeface="Arial"/>
                <a:cs typeface="Arial"/>
                <a:sym typeface="Arial"/>
              </a:rPr>
              <a:t>Thiết kế giao diện:</a:t>
            </a:r>
            <a:endParaRPr/>
          </a:p>
          <a:p>
            <a:pPr indent="-228600" lvl="0" marL="228600" rtl="0" algn="l">
              <a:lnSpc>
                <a:spcPct val="150000"/>
              </a:lnSpc>
              <a:spcBef>
                <a:spcPts val="1000"/>
              </a:spcBef>
              <a:spcAft>
                <a:spcPts val="0"/>
              </a:spcAft>
              <a:buClr>
                <a:schemeClr val="dk1"/>
              </a:buClr>
              <a:buSzPts val="2400"/>
              <a:buFont typeface="Arial"/>
              <a:buChar char="-"/>
            </a:pPr>
            <a:r>
              <a:rPr lang="en-US" sz="2400">
                <a:latin typeface="Arial"/>
                <a:ea typeface="Arial"/>
                <a:cs typeface="Arial"/>
                <a:sym typeface="Arial"/>
              </a:rPr>
              <a:t>Figma</a:t>
            </a:r>
            <a:r>
              <a:rPr lang="en-US">
                <a:latin typeface="Arial"/>
                <a:ea typeface="Arial"/>
                <a:cs typeface="Arial"/>
                <a:sym typeface="Arial"/>
              </a:rPr>
              <a:t>: </a:t>
            </a:r>
            <a:r>
              <a:rPr lang="en-US" sz="1800" u="sng">
                <a:solidFill>
                  <a:schemeClr val="hlink"/>
                </a:solidFill>
                <a:latin typeface="Arial"/>
                <a:ea typeface="Arial"/>
                <a:cs typeface="Arial"/>
                <a:sym typeface="Arial"/>
                <a:hlinkClick r:id="rId3"/>
              </a:rPr>
              <a:t>https://www.figma.com/file/jVeiOsogGm4unfQw8RkRCh/Untitled?node-id=4%3A128&amp;t=HY6rKpUY9GMBymat-0</a:t>
            </a:r>
            <a:endParaRPr sz="1800">
              <a:latin typeface="Arial"/>
              <a:ea typeface="Arial"/>
              <a:cs typeface="Arial"/>
              <a:sym typeface="Arial"/>
            </a:endParaRPr>
          </a:p>
          <a:p>
            <a:pPr indent="-228600" lvl="0" marL="228600" rtl="0" algn="l">
              <a:lnSpc>
                <a:spcPct val="150000"/>
              </a:lnSpc>
              <a:spcBef>
                <a:spcPts val="1000"/>
              </a:spcBef>
              <a:spcAft>
                <a:spcPts val="0"/>
              </a:spcAft>
              <a:buClr>
                <a:schemeClr val="dk1"/>
              </a:buClr>
              <a:buSzPts val="2400"/>
              <a:buFont typeface="Arial"/>
              <a:buChar char="-"/>
            </a:pPr>
            <a:r>
              <a:rPr lang="en-US" sz="2400">
                <a:latin typeface="Arial"/>
                <a:ea typeface="Arial"/>
                <a:cs typeface="Arial"/>
                <a:sym typeface="Arial"/>
              </a:rPr>
              <a:t>WebAdmin: </a:t>
            </a:r>
            <a:r>
              <a:rPr lang="en-US" sz="2400" u="sng">
                <a:solidFill>
                  <a:schemeClr val="hlink"/>
                </a:solidFill>
                <a:latin typeface="Arial"/>
                <a:ea typeface="Arial"/>
                <a:cs typeface="Arial"/>
                <a:sym typeface="Arial"/>
                <a:hlinkClick r:id="rId4"/>
              </a:rPr>
              <a:t>https://github.com/TNQuocKhanh/ewebproject_admin</a:t>
            </a:r>
            <a:endParaRPr sz="2400">
              <a:latin typeface="Arial"/>
              <a:ea typeface="Arial"/>
              <a:cs typeface="Arial"/>
              <a:sym typeface="Arial"/>
            </a:endParaRPr>
          </a:p>
          <a:p>
            <a:pPr indent="-285750" lvl="0" marL="285750" rtl="0" algn="l">
              <a:lnSpc>
                <a:spcPct val="150000"/>
              </a:lnSpc>
              <a:spcBef>
                <a:spcPts val="1000"/>
              </a:spcBef>
              <a:spcAft>
                <a:spcPts val="0"/>
              </a:spcAft>
              <a:buClr>
                <a:schemeClr val="dk1"/>
              </a:buClr>
              <a:buSzPts val="2400"/>
              <a:buFont typeface="Arial"/>
              <a:buChar char="-"/>
            </a:pPr>
            <a:r>
              <a:rPr lang="en-US" sz="2400">
                <a:latin typeface="Arial"/>
                <a:ea typeface="Arial"/>
                <a:cs typeface="Arial"/>
                <a:sym typeface="Arial"/>
              </a:rPr>
              <a:t>WebShopping: </a:t>
            </a:r>
            <a:r>
              <a:rPr lang="en-US" sz="2400" u="sng">
                <a:solidFill>
                  <a:schemeClr val="hlink"/>
                </a:solidFill>
                <a:latin typeface="Arial"/>
                <a:ea typeface="Arial"/>
                <a:cs typeface="Arial"/>
                <a:sym typeface="Arial"/>
                <a:hlinkClick r:id="rId5"/>
              </a:rPr>
              <a:t>https://github.com/TNQuocKhanh/ewebproject</a:t>
            </a:r>
            <a:endParaRPr sz="2400">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US"/>
              <a:t>Trang Login</a:t>
            </a:r>
            <a:endParaRPr/>
          </a:p>
        </p:txBody>
      </p:sp>
      <p:pic>
        <p:nvPicPr>
          <p:cNvPr id="353" name="Google Shape;353;p24"/>
          <p:cNvPicPr preferRelativeResize="0"/>
          <p:nvPr>
            <p:ph idx="1" type="body"/>
          </p:nvPr>
        </p:nvPicPr>
        <p:blipFill rotWithShape="1">
          <a:blip r:embed="rId3">
            <a:alphaModFix/>
          </a:blip>
          <a:srcRect b="0" l="0" r="0" t="0"/>
          <a:stretch/>
        </p:blipFill>
        <p:spPr>
          <a:xfrm>
            <a:off x="4232749" y="1741943"/>
            <a:ext cx="3726503" cy="41456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5"/>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US"/>
              <a:t>Trang Home</a:t>
            </a:r>
            <a:endParaRPr/>
          </a:p>
        </p:txBody>
      </p:sp>
      <p:pic>
        <p:nvPicPr>
          <p:cNvPr id="359" name="Google Shape;359;p25"/>
          <p:cNvPicPr preferRelativeResize="0"/>
          <p:nvPr>
            <p:ph idx="1" type="body"/>
          </p:nvPr>
        </p:nvPicPr>
        <p:blipFill rotWithShape="1">
          <a:blip r:embed="rId3">
            <a:alphaModFix/>
          </a:blip>
          <a:srcRect b="0" l="0" r="0" t="0"/>
          <a:stretch/>
        </p:blipFill>
        <p:spPr>
          <a:xfrm>
            <a:off x="4743288" y="1452563"/>
            <a:ext cx="2705425" cy="472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6"/>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US"/>
              <a:t>Trang Chi tiết</a:t>
            </a:r>
            <a:endParaRPr/>
          </a:p>
        </p:txBody>
      </p:sp>
      <p:pic>
        <p:nvPicPr>
          <p:cNvPr id="365" name="Google Shape;365;p26"/>
          <p:cNvPicPr preferRelativeResize="0"/>
          <p:nvPr>
            <p:ph idx="1" type="body"/>
          </p:nvPr>
        </p:nvPicPr>
        <p:blipFill rotWithShape="1">
          <a:blip r:embed="rId3">
            <a:alphaModFix/>
          </a:blip>
          <a:srcRect b="0" l="0" r="0" t="0"/>
          <a:stretch/>
        </p:blipFill>
        <p:spPr>
          <a:xfrm>
            <a:off x="4622125" y="1452563"/>
            <a:ext cx="2947751" cy="472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US"/>
              <a:t>API – Backend</a:t>
            </a:r>
            <a:endParaRPr/>
          </a:p>
        </p:txBody>
      </p:sp>
      <p:sp>
        <p:nvSpPr>
          <p:cNvPr id="371" name="Google Shape;371;p27"/>
          <p:cNvSpPr txBox="1"/>
          <p:nvPr>
            <p:ph idx="1" type="body"/>
          </p:nvPr>
        </p:nvSpPr>
        <p:spPr>
          <a:xfrm>
            <a:off x="449023" y="1443783"/>
            <a:ext cx="11090753" cy="4723944"/>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600"/>
              <a:buNone/>
            </a:pPr>
            <a:r>
              <a:rPr b="1" lang="en-US" sz="2600">
                <a:latin typeface="Arial"/>
                <a:ea typeface="Arial"/>
                <a:cs typeface="Arial"/>
                <a:sym typeface="Arial"/>
              </a:rPr>
              <a:t>Backend: </a:t>
            </a:r>
            <a:r>
              <a:rPr b="1" lang="en-US" sz="2600" u="sng">
                <a:solidFill>
                  <a:schemeClr val="hlink"/>
                </a:solidFill>
                <a:latin typeface="Arial"/>
                <a:ea typeface="Arial"/>
                <a:cs typeface="Arial"/>
                <a:sym typeface="Arial"/>
                <a:hlinkClick r:id="rId3"/>
              </a:rPr>
              <a:t>https://github.com/NguyenKyHai/EWebProject</a:t>
            </a:r>
            <a:r>
              <a:rPr b="1" lang="en-US" sz="2600">
                <a:latin typeface="Arial"/>
                <a:ea typeface="Arial"/>
                <a:cs typeface="Arial"/>
                <a:sym typeface="Arial"/>
              </a:rPr>
              <a:t> </a:t>
            </a:r>
            <a:endParaRPr sz="2600">
              <a:latin typeface="Arial"/>
              <a:ea typeface="Arial"/>
              <a:cs typeface="Arial"/>
              <a:sym typeface="Arial"/>
            </a:endParaRPr>
          </a:p>
        </p:txBody>
      </p:sp>
      <p:pic>
        <p:nvPicPr>
          <p:cNvPr id="372" name="Google Shape;372;p27"/>
          <p:cNvPicPr preferRelativeResize="0"/>
          <p:nvPr/>
        </p:nvPicPr>
        <p:blipFill rotWithShape="1">
          <a:blip r:embed="rId4">
            <a:alphaModFix/>
          </a:blip>
          <a:srcRect b="0" l="0" r="0" t="0"/>
          <a:stretch/>
        </p:blipFill>
        <p:spPr>
          <a:xfrm>
            <a:off x="98041" y="2793611"/>
            <a:ext cx="5295358" cy="2649959"/>
          </a:xfrm>
          <a:prstGeom prst="rect">
            <a:avLst/>
          </a:prstGeom>
          <a:noFill/>
          <a:ln>
            <a:noFill/>
          </a:ln>
        </p:spPr>
      </p:pic>
      <p:pic>
        <p:nvPicPr>
          <p:cNvPr id="373" name="Google Shape;373;p27"/>
          <p:cNvPicPr preferRelativeResize="0"/>
          <p:nvPr/>
        </p:nvPicPr>
        <p:blipFill rotWithShape="1">
          <a:blip r:embed="rId5">
            <a:alphaModFix/>
          </a:blip>
          <a:srcRect b="0" l="0" r="0" t="0"/>
          <a:stretch/>
        </p:blipFill>
        <p:spPr>
          <a:xfrm>
            <a:off x="5519397" y="2927235"/>
            <a:ext cx="6371361" cy="19957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Person holding paper" id="379" name="Google Shape;379;p28"/>
          <p:cNvPicPr preferRelativeResize="0"/>
          <p:nvPr/>
        </p:nvPicPr>
        <p:blipFill rotWithShape="1">
          <a:blip r:embed="rId3">
            <a:alphaModFix/>
          </a:blip>
          <a:srcRect b="7280" l="4653" r="565" t="12617"/>
          <a:stretch/>
        </p:blipFill>
        <p:spPr>
          <a:xfrm>
            <a:off x="0" y="-11806"/>
            <a:ext cx="12192000" cy="6869806"/>
          </a:xfrm>
          <a:custGeom>
            <a:rect b="b" l="l" r="r" t="t"/>
            <a:pathLst>
              <a:path extrusionOk="0" h="6869806" w="12192000">
                <a:moveTo>
                  <a:pt x="0" y="0"/>
                </a:moveTo>
                <a:lnTo>
                  <a:pt x="12192000" y="0"/>
                </a:lnTo>
                <a:lnTo>
                  <a:pt x="12192000" y="6869806"/>
                </a:lnTo>
                <a:lnTo>
                  <a:pt x="0" y="6869806"/>
                </a:lnTo>
                <a:close/>
              </a:path>
            </a:pathLst>
          </a:custGeom>
          <a:noFill/>
          <a:ln>
            <a:noFill/>
          </a:ln>
        </p:spPr>
      </p:pic>
      <p:sp>
        <p:nvSpPr>
          <p:cNvPr id="380" name="Google Shape;380;p28"/>
          <p:cNvSpPr/>
          <p:nvPr/>
        </p:nvSpPr>
        <p:spPr>
          <a:xfrm>
            <a:off x="0" y="-11806"/>
            <a:ext cx="12192000" cy="6869806"/>
          </a:xfrm>
          <a:prstGeom prst="rect">
            <a:avLst/>
          </a:prstGeom>
          <a:gradFill>
            <a:gsLst>
              <a:gs pos="0">
                <a:srgbClr val="114A5E"/>
              </a:gs>
              <a:gs pos="100000">
                <a:srgbClr val="18926F">
                  <a:alpha val="6196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1" name="Google Shape;381;p28"/>
          <p:cNvSpPr/>
          <p:nvPr/>
        </p:nvSpPr>
        <p:spPr>
          <a:xfrm>
            <a:off x="1760337" y="2915265"/>
            <a:ext cx="848661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rgbClr val="F2F2F2"/>
                </a:solidFill>
                <a:latin typeface="Arial"/>
                <a:ea typeface="Arial"/>
                <a:cs typeface="Arial"/>
                <a:sym typeface="Arial"/>
              </a:rPr>
              <a:t>Phần </a:t>
            </a:r>
            <a:r>
              <a:rPr b="1" lang="en-US" sz="5400">
                <a:solidFill>
                  <a:srgbClr val="F2F2F2"/>
                </a:solidFill>
                <a:latin typeface="Arial"/>
                <a:ea typeface="Arial"/>
                <a:cs typeface="Arial"/>
                <a:sym typeface="Arial"/>
              </a:rPr>
              <a:t>3</a:t>
            </a:r>
            <a:r>
              <a:rPr b="1" lang="en-US" sz="5400" cap="none">
                <a:solidFill>
                  <a:srgbClr val="F2F2F2"/>
                </a:solidFill>
                <a:latin typeface="Arial"/>
                <a:ea typeface="Arial"/>
                <a:cs typeface="Arial"/>
                <a:sym typeface="Arial"/>
              </a:rPr>
              <a:t>: Kế hoạch sắp tới</a:t>
            </a:r>
            <a:endParaRPr b="1" sz="5400" cap="none">
              <a:solidFill>
                <a:srgbClr val="F2F2F2"/>
              </a:solidFill>
              <a:latin typeface="Arial"/>
              <a:ea typeface="Arial"/>
              <a:cs typeface="Arial"/>
              <a:sym typeface="Arial"/>
            </a:endParaRPr>
          </a:p>
        </p:txBody>
      </p:sp>
      <p:sp>
        <p:nvSpPr>
          <p:cNvPr id="382" name="Google Shape;382;p28"/>
          <p:cNvSpPr/>
          <p:nvPr/>
        </p:nvSpPr>
        <p:spPr>
          <a:xfrm>
            <a:off x="6003634" y="861222"/>
            <a:ext cx="18473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000">
              <a:solidFill>
                <a:srgbClr val="F2F2F2"/>
              </a:solidFill>
              <a:latin typeface="Arial"/>
              <a:ea typeface="Arial"/>
              <a:cs typeface="Arial"/>
              <a:sym typeface="Arial"/>
            </a:endParaRPr>
          </a:p>
        </p:txBody>
      </p:sp>
      <p:sp>
        <p:nvSpPr>
          <p:cNvPr id="383" name="Google Shape;383;p28"/>
          <p:cNvSpPr txBox="1"/>
          <p:nvPr>
            <p:ph idx="12" type="sldNum"/>
          </p:nvPr>
        </p:nvSpPr>
        <p:spPr>
          <a:xfrm>
            <a:off x="11496229" y="6500893"/>
            <a:ext cx="347276" cy="24706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1050">
                <a:solidFill>
                  <a:schemeClr val="lt1"/>
                </a:solidFill>
                <a:latin typeface="Arial"/>
                <a:ea typeface="Arial"/>
                <a:cs typeface="Arial"/>
                <a:sym typeface="Arial"/>
              </a:rPr>
              <a:t>‹#›</a:t>
            </a:fld>
            <a:endParaRPr sz="1050">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9"/>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US"/>
              <a:t>Kế hoạch sắp tới</a:t>
            </a:r>
            <a:endParaRPr/>
          </a:p>
        </p:txBody>
      </p:sp>
      <p:sp>
        <p:nvSpPr>
          <p:cNvPr id="389" name="Google Shape;389;p29"/>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800"/>
              <a:buChar char="•"/>
            </a:pPr>
            <a:r>
              <a:rPr lang="en-US">
                <a:latin typeface="Arial"/>
                <a:ea typeface="Arial"/>
                <a:cs typeface="Arial"/>
                <a:sym typeface="Arial"/>
              </a:rPr>
              <a:t>Giao diện: tiếp tục hoàn thiện giao diện, áp dụng các kiến thức HCI đã học vào trong thiết kế giao diện.</a:t>
            </a:r>
            <a:endParaRPr/>
          </a:p>
          <a:p>
            <a:pPr indent="-228600" lvl="0" marL="228600" rtl="0" algn="l">
              <a:lnSpc>
                <a:spcPct val="150000"/>
              </a:lnSpc>
              <a:spcBef>
                <a:spcPts val="1000"/>
              </a:spcBef>
              <a:spcAft>
                <a:spcPts val="0"/>
              </a:spcAft>
              <a:buClr>
                <a:schemeClr val="dk1"/>
              </a:buClr>
              <a:buSzPts val="2800"/>
              <a:buChar char="•"/>
            </a:pPr>
            <a:r>
              <a:rPr lang="en-US">
                <a:latin typeface="Arial"/>
                <a:ea typeface="Arial"/>
                <a:cs typeface="Arial"/>
                <a:sym typeface="Arial"/>
              </a:rPr>
              <a:t>API: Hoàn thành các chức năng cơ bản đã đề ra, sau đó tiếp tục tìm hiểu và xây dựng các chức năng mới.</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Person holding paper" id="119" name="Google Shape;119;p3"/>
          <p:cNvPicPr preferRelativeResize="0"/>
          <p:nvPr/>
        </p:nvPicPr>
        <p:blipFill rotWithShape="1">
          <a:blip r:embed="rId3">
            <a:alphaModFix/>
          </a:blip>
          <a:srcRect b="7280" l="4653" r="565" t="12617"/>
          <a:stretch/>
        </p:blipFill>
        <p:spPr>
          <a:xfrm>
            <a:off x="0" y="-11806"/>
            <a:ext cx="12192000" cy="6869806"/>
          </a:xfrm>
          <a:custGeom>
            <a:rect b="b" l="l" r="r" t="t"/>
            <a:pathLst>
              <a:path extrusionOk="0" h="6869806" w="12192000">
                <a:moveTo>
                  <a:pt x="0" y="0"/>
                </a:moveTo>
                <a:lnTo>
                  <a:pt x="12192000" y="0"/>
                </a:lnTo>
                <a:lnTo>
                  <a:pt x="12192000" y="6869806"/>
                </a:lnTo>
                <a:lnTo>
                  <a:pt x="0" y="6869806"/>
                </a:lnTo>
                <a:close/>
              </a:path>
            </a:pathLst>
          </a:custGeom>
          <a:noFill/>
          <a:ln>
            <a:noFill/>
          </a:ln>
        </p:spPr>
      </p:pic>
      <p:sp>
        <p:nvSpPr>
          <p:cNvPr id="120" name="Google Shape;120;p3"/>
          <p:cNvSpPr/>
          <p:nvPr/>
        </p:nvSpPr>
        <p:spPr>
          <a:xfrm>
            <a:off x="0" y="-11806"/>
            <a:ext cx="12192000" cy="6869806"/>
          </a:xfrm>
          <a:prstGeom prst="rect">
            <a:avLst/>
          </a:prstGeom>
          <a:gradFill>
            <a:gsLst>
              <a:gs pos="0">
                <a:srgbClr val="114A5E"/>
              </a:gs>
              <a:gs pos="100000">
                <a:srgbClr val="18926F">
                  <a:alpha val="6196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1" name="Google Shape;121;p3"/>
          <p:cNvSpPr/>
          <p:nvPr/>
        </p:nvSpPr>
        <p:spPr>
          <a:xfrm>
            <a:off x="959632" y="2915265"/>
            <a:ext cx="10088018"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6000" u="none" cap="none" strike="noStrike">
                <a:solidFill>
                  <a:srgbClr val="F2F2F2"/>
                </a:solidFill>
                <a:latin typeface="Arial"/>
                <a:ea typeface="Arial"/>
                <a:cs typeface="Arial"/>
                <a:sym typeface="Arial"/>
              </a:rPr>
              <a:t>Phần 1: Giới thiệu về đề tài</a:t>
            </a:r>
            <a:endParaRPr b="1" i="0" sz="6000" u="none" cap="none" strike="noStrike">
              <a:solidFill>
                <a:srgbClr val="F2F2F2"/>
              </a:solidFill>
              <a:latin typeface="Arial"/>
              <a:ea typeface="Arial"/>
              <a:cs typeface="Arial"/>
              <a:sym typeface="Arial"/>
            </a:endParaRPr>
          </a:p>
        </p:txBody>
      </p:sp>
      <p:sp>
        <p:nvSpPr>
          <p:cNvPr id="122" name="Google Shape;122;p3"/>
          <p:cNvSpPr/>
          <p:nvPr/>
        </p:nvSpPr>
        <p:spPr>
          <a:xfrm>
            <a:off x="6003634" y="861222"/>
            <a:ext cx="18473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i="0" sz="2000" u="none" cap="none" strike="noStrike">
              <a:solidFill>
                <a:srgbClr val="F2F2F2"/>
              </a:solidFill>
              <a:latin typeface="Arial"/>
              <a:ea typeface="Arial"/>
              <a:cs typeface="Arial"/>
              <a:sym typeface="Arial"/>
            </a:endParaRPr>
          </a:p>
        </p:txBody>
      </p:sp>
      <p:sp>
        <p:nvSpPr>
          <p:cNvPr id="123" name="Google Shape;123;p3"/>
          <p:cNvSpPr/>
          <p:nvPr/>
        </p:nvSpPr>
        <p:spPr>
          <a:xfrm>
            <a:off x="11530399" y="6484958"/>
            <a:ext cx="278936" cy="278936"/>
          </a:xfrm>
          <a:prstGeom prst="ellipse">
            <a:avLst/>
          </a:prstGeom>
          <a:solidFill>
            <a:srgbClr val="114A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4" name="Google Shape;124;p3"/>
          <p:cNvSpPr txBox="1"/>
          <p:nvPr>
            <p:ph idx="12" type="sldNum"/>
          </p:nvPr>
        </p:nvSpPr>
        <p:spPr>
          <a:xfrm>
            <a:off x="11496229" y="6500893"/>
            <a:ext cx="347276" cy="24706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1050">
                <a:solidFill>
                  <a:schemeClr val="lt1"/>
                </a:solidFill>
                <a:latin typeface="Arial"/>
                <a:ea typeface="Arial"/>
                <a:cs typeface="Arial"/>
                <a:sym typeface="Arial"/>
              </a:rPr>
              <a:t>‹#›</a:t>
            </a:fld>
            <a:endParaRPr sz="105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0"/>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US"/>
              <a:t>Timeline tiếp theo</a:t>
            </a:r>
            <a:endParaRPr/>
          </a:p>
        </p:txBody>
      </p:sp>
      <p:sp>
        <p:nvSpPr>
          <p:cNvPr id="395" name="Google Shape;395;p30"/>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50000"/>
              </a:lnSpc>
              <a:spcBef>
                <a:spcPts val="0"/>
              </a:spcBef>
              <a:spcAft>
                <a:spcPts val="0"/>
              </a:spcAft>
              <a:buClr>
                <a:schemeClr val="dk1"/>
              </a:buClr>
              <a:buSzPct val="100000"/>
              <a:buChar char="•"/>
            </a:pPr>
            <a:r>
              <a:rPr lang="en-US" sz="2400">
                <a:latin typeface="Arial"/>
                <a:ea typeface="Arial"/>
                <a:cs typeface="Arial"/>
                <a:sym typeface="Arial"/>
              </a:rPr>
              <a:t>Tuần 6 –  7: Hoàn thiện chức năng cơ bản, vẽ thiết kế (Figma) và xây dựng giao diện của Website</a:t>
            </a:r>
            <a:endParaRPr/>
          </a:p>
          <a:p>
            <a:pPr indent="-228600" lvl="0" marL="228600" rtl="0" algn="l">
              <a:lnSpc>
                <a:spcPct val="150000"/>
              </a:lnSpc>
              <a:spcBef>
                <a:spcPts val="1000"/>
              </a:spcBef>
              <a:spcAft>
                <a:spcPts val="0"/>
              </a:spcAft>
              <a:buClr>
                <a:schemeClr val="dk1"/>
              </a:buClr>
              <a:buSzPct val="100000"/>
              <a:buChar char="•"/>
            </a:pPr>
            <a:r>
              <a:rPr lang="en-US" sz="2400">
                <a:latin typeface="Arial"/>
                <a:ea typeface="Arial"/>
                <a:cs typeface="Arial"/>
                <a:sym typeface="Arial"/>
              </a:rPr>
              <a:t>Tuần 8: Tiếp tục phát triển các chức năng, bước đầu tiến hành kiểm thử API (Hộp đen)</a:t>
            </a:r>
            <a:endParaRPr/>
          </a:p>
          <a:p>
            <a:pPr indent="-228600" lvl="0" marL="228600" rtl="0" algn="l">
              <a:lnSpc>
                <a:spcPct val="150000"/>
              </a:lnSpc>
              <a:spcBef>
                <a:spcPts val="1000"/>
              </a:spcBef>
              <a:spcAft>
                <a:spcPts val="0"/>
              </a:spcAft>
              <a:buClr>
                <a:schemeClr val="dk1"/>
              </a:buClr>
              <a:buSzPct val="100000"/>
              <a:buChar char="•"/>
            </a:pPr>
            <a:r>
              <a:rPr lang="en-US" sz="2400">
                <a:latin typeface="Arial"/>
                <a:ea typeface="Arial"/>
                <a:cs typeface="Arial"/>
                <a:sym typeface="Arial"/>
              </a:rPr>
              <a:t>Tuần 9 – 10: Hoàn thiện chức năng, kiểm thử API (JUnitTest, Hộp đen)</a:t>
            </a:r>
            <a:endParaRPr/>
          </a:p>
          <a:p>
            <a:pPr indent="-228600" lvl="0" marL="228600" rtl="0" algn="l">
              <a:lnSpc>
                <a:spcPct val="150000"/>
              </a:lnSpc>
              <a:spcBef>
                <a:spcPts val="1000"/>
              </a:spcBef>
              <a:spcAft>
                <a:spcPts val="0"/>
              </a:spcAft>
              <a:buClr>
                <a:schemeClr val="dk1"/>
              </a:buClr>
              <a:buSzPct val="100000"/>
              <a:buChar char="•"/>
            </a:pPr>
            <a:r>
              <a:rPr lang="en-US" sz="2400">
                <a:latin typeface="Arial"/>
                <a:ea typeface="Arial"/>
                <a:cs typeface="Arial"/>
                <a:sym typeface="Arial"/>
              </a:rPr>
              <a:t>Tuần 11 – 12: Triển khai API, hoàn thiện giao diện</a:t>
            </a:r>
            <a:endParaRPr/>
          </a:p>
          <a:p>
            <a:pPr indent="-228600" lvl="0" marL="228600" rtl="0" algn="l">
              <a:lnSpc>
                <a:spcPct val="150000"/>
              </a:lnSpc>
              <a:spcBef>
                <a:spcPts val="1000"/>
              </a:spcBef>
              <a:spcAft>
                <a:spcPts val="0"/>
              </a:spcAft>
              <a:buClr>
                <a:schemeClr val="dk1"/>
              </a:buClr>
              <a:buSzPct val="100000"/>
              <a:buChar char="•"/>
            </a:pPr>
            <a:r>
              <a:rPr lang="en-US" sz="2400">
                <a:latin typeface="Arial"/>
                <a:ea typeface="Arial"/>
                <a:cs typeface="Arial"/>
                <a:sym typeface="Arial"/>
              </a:rPr>
              <a:t>Tuần 13: Triển khai giao diện</a:t>
            </a:r>
            <a:endParaRPr/>
          </a:p>
          <a:p>
            <a:pPr indent="-228600" lvl="0" marL="228600" rtl="0" algn="l">
              <a:lnSpc>
                <a:spcPct val="150000"/>
              </a:lnSpc>
              <a:spcBef>
                <a:spcPts val="1000"/>
              </a:spcBef>
              <a:spcAft>
                <a:spcPts val="0"/>
              </a:spcAft>
              <a:buClr>
                <a:schemeClr val="dk1"/>
              </a:buClr>
              <a:buSzPct val="100000"/>
              <a:buChar char="•"/>
            </a:pPr>
            <a:r>
              <a:rPr lang="en-US" sz="2400">
                <a:latin typeface="Arial"/>
                <a:ea typeface="Arial"/>
                <a:cs typeface="Arial"/>
                <a:sym typeface="Arial"/>
              </a:rPr>
              <a:t>Tuần 14: Hoàn thành báo cáo</a:t>
            </a:r>
            <a:endParaRPr sz="24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descr="A picture containing text&#10;&#10;Description automatically generated" id="401" name="Google Shape;401;p31"/>
          <p:cNvPicPr preferRelativeResize="0"/>
          <p:nvPr/>
        </p:nvPicPr>
        <p:blipFill rotWithShape="1">
          <a:blip r:embed="rId3">
            <a:alphaModFix/>
          </a:blip>
          <a:srcRect b="17540" l="0" r="23879" t="18232"/>
          <a:stretch/>
        </p:blipFill>
        <p:spPr>
          <a:xfrm>
            <a:off x="-1" y="0"/>
            <a:ext cx="12191999" cy="6858000"/>
          </a:xfrm>
          <a:prstGeom prst="rect">
            <a:avLst/>
          </a:prstGeom>
          <a:noFill/>
          <a:ln>
            <a:noFill/>
          </a:ln>
        </p:spPr>
      </p:pic>
      <p:sp>
        <p:nvSpPr>
          <p:cNvPr id="402" name="Google Shape;402;p31"/>
          <p:cNvSpPr/>
          <p:nvPr/>
        </p:nvSpPr>
        <p:spPr>
          <a:xfrm>
            <a:off x="1" y="0"/>
            <a:ext cx="12192000" cy="6869806"/>
          </a:xfrm>
          <a:prstGeom prst="rect">
            <a:avLst/>
          </a:prstGeom>
          <a:gradFill>
            <a:gsLst>
              <a:gs pos="0">
                <a:srgbClr val="114A5E"/>
              </a:gs>
              <a:gs pos="100000">
                <a:srgbClr val="18926F">
                  <a:alpha val="6196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31"/>
          <p:cNvSpPr txBox="1"/>
          <p:nvPr>
            <p:ph idx="12" type="sldNum"/>
          </p:nvPr>
        </p:nvSpPr>
        <p:spPr>
          <a:xfrm>
            <a:off x="11210794" y="6356350"/>
            <a:ext cx="43058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4" name="Google Shape;404;p31"/>
          <p:cNvSpPr txBox="1"/>
          <p:nvPr/>
        </p:nvSpPr>
        <p:spPr>
          <a:xfrm>
            <a:off x="1210730" y="2877913"/>
            <a:ext cx="9770536" cy="11021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2F2F2"/>
              </a:buClr>
              <a:buSzPts val="3200"/>
              <a:buFont typeface="Arial"/>
              <a:buNone/>
            </a:pPr>
            <a:r>
              <a:rPr b="1" lang="en-US" sz="3200">
                <a:solidFill>
                  <a:srgbClr val="F2F2F2"/>
                </a:solidFill>
                <a:latin typeface="Arial"/>
                <a:ea typeface="Arial"/>
                <a:cs typeface="Arial"/>
                <a:sym typeface="Arial"/>
              </a:rPr>
              <a:t>Cảm ơn thầy và các bạn đã lắng nghe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4"/>
          <p:cNvGrpSpPr/>
          <p:nvPr/>
        </p:nvGrpSpPr>
        <p:grpSpPr>
          <a:xfrm flipH="1">
            <a:off x="1090915" y="1856445"/>
            <a:ext cx="9876819" cy="1035982"/>
            <a:chOff x="3049212" y="1219200"/>
            <a:chExt cx="6517532" cy="780795"/>
          </a:xfrm>
        </p:grpSpPr>
        <p:sp>
          <p:nvSpPr>
            <p:cNvPr id="131" name="Google Shape;131;p4"/>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2" name="Google Shape;132;p4"/>
            <p:cNvSpPr txBox="1"/>
            <p:nvPr/>
          </p:nvSpPr>
          <p:spPr>
            <a:xfrm>
              <a:off x="3284714" y="1332913"/>
              <a:ext cx="5813969" cy="553368"/>
            </a:xfrm>
            <a:prstGeom prst="rect">
              <a:avLst/>
            </a:prstGeom>
            <a:noFill/>
            <a:ln>
              <a:noFill/>
            </a:ln>
          </p:spPr>
          <p:txBody>
            <a:bodyPr anchorCtr="0" anchor="ctr" bIns="0" lIns="0" spcFirstLastPara="1" rIns="0" wrap="square" tIns="0">
              <a:noAutofit/>
            </a:bodyPr>
            <a:lstStyle/>
            <a:p>
              <a:pPr indent="0" lvl="0" marL="0" marR="0" rtl="1" algn="l">
                <a:lnSpc>
                  <a:spcPct val="150000"/>
                </a:lnSpc>
                <a:spcBef>
                  <a:spcPts val="0"/>
                </a:spcBef>
                <a:spcAft>
                  <a:spcPts val="0"/>
                </a:spcAft>
                <a:buNone/>
              </a:pPr>
              <a:r>
                <a:rPr b="0" i="0" lang="en-US" sz="1800" u="none" cap="none" strike="noStrike">
                  <a:solidFill>
                    <a:schemeClr val="dk1"/>
                  </a:solidFill>
                  <a:latin typeface="Arial"/>
                  <a:ea typeface="Arial"/>
                  <a:cs typeface="Arial"/>
                  <a:sym typeface="Arial"/>
                </a:rPr>
                <a:t>Việc mua sắm trực tuyến đã trở thành một lựa chọn an toàn và phổ biến trong những năm qua</a:t>
              </a:r>
              <a:endParaRPr b="0" i="0" sz="1800" u="none" cap="none" strike="noStrike">
                <a:solidFill>
                  <a:schemeClr val="dk1"/>
                </a:solidFill>
                <a:latin typeface="Arial"/>
                <a:ea typeface="Arial"/>
                <a:cs typeface="Arial"/>
                <a:sym typeface="Arial"/>
              </a:endParaRPr>
            </a:p>
          </p:txBody>
        </p:sp>
      </p:grpSp>
      <p:grpSp>
        <p:nvGrpSpPr>
          <p:cNvPr id="133" name="Google Shape;133;p4"/>
          <p:cNvGrpSpPr/>
          <p:nvPr/>
        </p:nvGrpSpPr>
        <p:grpSpPr>
          <a:xfrm flipH="1">
            <a:off x="1090916" y="3148890"/>
            <a:ext cx="9876818" cy="1035982"/>
            <a:chOff x="3049212" y="1219200"/>
            <a:chExt cx="6517532" cy="780795"/>
          </a:xfrm>
        </p:grpSpPr>
        <p:sp>
          <p:nvSpPr>
            <p:cNvPr id="134" name="Google Shape;134;p4"/>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Google Shape;135;p4"/>
            <p:cNvSpPr txBox="1"/>
            <p:nvPr/>
          </p:nvSpPr>
          <p:spPr>
            <a:xfrm>
              <a:off x="3284715" y="1332913"/>
              <a:ext cx="5813969" cy="553368"/>
            </a:xfrm>
            <a:prstGeom prst="rect">
              <a:avLst/>
            </a:prstGeom>
            <a:noFill/>
            <a:ln>
              <a:noFill/>
            </a:ln>
          </p:spPr>
          <p:txBody>
            <a:bodyPr anchorCtr="0" anchor="ctr" bIns="0" lIns="0" spcFirstLastPara="1" rIns="0" wrap="square" tIns="0">
              <a:noAutofit/>
            </a:bodyPr>
            <a:lstStyle/>
            <a:p>
              <a:pPr indent="0" lvl="0" marL="0" marR="0" rtl="1" algn="l">
                <a:lnSpc>
                  <a:spcPct val="150000"/>
                </a:lnSpc>
                <a:spcBef>
                  <a:spcPts val="0"/>
                </a:spcBef>
                <a:spcAft>
                  <a:spcPts val="0"/>
                </a:spcAft>
                <a:buNone/>
              </a:pPr>
              <a:r>
                <a:rPr b="0" i="0" lang="en-US" sz="1800" u="none" cap="none" strike="noStrike">
                  <a:solidFill>
                    <a:schemeClr val="dk1"/>
                  </a:solidFill>
                  <a:latin typeface="Arial"/>
                  <a:ea typeface="Arial"/>
                  <a:cs typeface="Arial"/>
                  <a:sym typeface="Arial"/>
                </a:rPr>
                <a:t>Những ưu thế của việc mua sắm trực tuyến đã làm thay thế được những bất tiện trong cách mua bán truyền thống</a:t>
              </a:r>
              <a:endParaRPr b="0" i="0" sz="1800" u="none" cap="none" strike="noStrike">
                <a:solidFill>
                  <a:schemeClr val="dk1"/>
                </a:solidFill>
                <a:latin typeface="Arial"/>
                <a:ea typeface="Arial"/>
                <a:cs typeface="Arial"/>
                <a:sym typeface="Arial"/>
              </a:endParaRPr>
            </a:p>
          </p:txBody>
        </p:sp>
      </p:grpSp>
      <p:grpSp>
        <p:nvGrpSpPr>
          <p:cNvPr id="136" name="Google Shape;136;p4"/>
          <p:cNvGrpSpPr/>
          <p:nvPr/>
        </p:nvGrpSpPr>
        <p:grpSpPr>
          <a:xfrm flipH="1">
            <a:off x="1090910" y="4441335"/>
            <a:ext cx="9876818" cy="1035982"/>
            <a:chOff x="3049212" y="1219200"/>
            <a:chExt cx="6517532" cy="780795"/>
          </a:xfrm>
        </p:grpSpPr>
        <p:sp>
          <p:nvSpPr>
            <p:cNvPr id="137" name="Google Shape;137;p4"/>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8" name="Google Shape;138;p4"/>
            <p:cNvSpPr txBox="1"/>
            <p:nvPr/>
          </p:nvSpPr>
          <p:spPr>
            <a:xfrm>
              <a:off x="3284717" y="1303322"/>
              <a:ext cx="5813964" cy="604495"/>
            </a:xfrm>
            <a:prstGeom prst="rect">
              <a:avLst/>
            </a:prstGeom>
            <a:noFill/>
            <a:ln>
              <a:noFill/>
            </a:ln>
          </p:spPr>
          <p:txBody>
            <a:bodyPr anchorCtr="0" anchor="ctr" bIns="0" lIns="0" spcFirstLastPara="1" rIns="0" wrap="square" tIns="0">
              <a:noAutofit/>
            </a:bodyPr>
            <a:lstStyle/>
            <a:p>
              <a:pPr indent="0" lvl="0" marL="0" marR="0" rtl="1" algn="l">
                <a:lnSpc>
                  <a:spcPct val="150000"/>
                </a:lnSpc>
                <a:spcBef>
                  <a:spcPts val="0"/>
                </a:spcBef>
                <a:spcAft>
                  <a:spcPts val="0"/>
                </a:spcAft>
                <a:buNone/>
              </a:pPr>
              <a:r>
                <a:rPr b="0" i="0" lang="en-US" sz="1800" u="none" cap="none" strike="noStrike">
                  <a:solidFill>
                    <a:schemeClr val="dk1"/>
                  </a:solidFill>
                  <a:latin typeface="Arial"/>
                  <a:ea typeface="Arial"/>
                  <a:cs typeface="Arial"/>
                  <a:sym typeface="Arial"/>
                </a:rPr>
                <a:t>Do đó, nhóm mong muốn xây dựng một ứng dụng Website bán hàng máy tính và các linh kiện văn phòng nhằm góp phần mang lại sự tiện lợi cho người dùng</a:t>
              </a:r>
              <a:endParaRPr b="0" i="0" sz="1800" u="none" cap="none" strike="noStrike">
                <a:solidFill>
                  <a:schemeClr val="dk1"/>
                </a:solidFill>
                <a:latin typeface="Arial"/>
                <a:ea typeface="Arial"/>
                <a:cs typeface="Arial"/>
                <a:sym typeface="Arial"/>
              </a:endParaRPr>
            </a:p>
          </p:txBody>
        </p:sp>
      </p:grpSp>
      <p:sp>
        <p:nvSpPr>
          <p:cNvPr id="139" name="Google Shape;139;p4"/>
          <p:cNvSpPr/>
          <p:nvPr/>
        </p:nvSpPr>
        <p:spPr>
          <a:xfrm flipH="1" rot="-5400000">
            <a:off x="799659" y="2147698"/>
            <a:ext cx="1035983" cy="453470"/>
          </a:xfrm>
          <a:prstGeom prst="round2SameRect">
            <a:avLst>
              <a:gd fmla="val 50000" name="adj1"/>
              <a:gd fmla="val 0" name="adj2"/>
            </a:avLst>
          </a:prstGeom>
          <a:solidFill>
            <a:srgbClr val="C5D9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4"/>
          <p:cNvSpPr/>
          <p:nvPr/>
        </p:nvSpPr>
        <p:spPr>
          <a:xfrm flipH="1" rot="-5400000">
            <a:off x="806442" y="3446931"/>
            <a:ext cx="1022416" cy="453470"/>
          </a:xfrm>
          <a:prstGeom prst="round2SameRect">
            <a:avLst>
              <a:gd fmla="val 50000" name="adj1"/>
              <a:gd fmla="val 0" name="adj2"/>
            </a:avLst>
          </a:prstGeom>
          <a:solidFill>
            <a:srgbClr val="87D3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 name="Google Shape;141;p4"/>
          <p:cNvSpPr/>
          <p:nvPr/>
        </p:nvSpPr>
        <p:spPr>
          <a:xfrm flipH="1" rot="-5400000">
            <a:off x="799752" y="4746066"/>
            <a:ext cx="1035795" cy="453470"/>
          </a:xfrm>
          <a:prstGeom prst="round2SameRect">
            <a:avLst>
              <a:gd fmla="val 50000" name="adj1"/>
              <a:gd fmla="val 0" name="adj2"/>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2" name="Google Shape;142;p4"/>
          <p:cNvSpPr txBox="1"/>
          <p:nvPr/>
        </p:nvSpPr>
        <p:spPr>
          <a:xfrm>
            <a:off x="667657" y="290516"/>
            <a:ext cx="10509929" cy="570544"/>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Lý do chọn đề tài</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p5"/>
          <p:cNvGrpSpPr/>
          <p:nvPr/>
        </p:nvGrpSpPr>
        <p:grpSpPr>
          <a:xfrm flipH="1">
            <a:off x="1090915" y="1856445"/>
            <a:ext cx="9876819" cy="1035982"/>
            <a:chOff x="3049212" y="1219200"/>
            <a:chExt cx="6517532" cy="780795"/>
          </a:xfrm>
        </p:grpSpPr>
        <p:sp>
          <p:nvSpPr>
            <p:cNvPr id="149" name="Google Shape;149;p5"/>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 name="Google Shape;150;p5"/>
            <p:cNvSpPr txBox="1"/>
            <p:nvPr/>
          </p:nvSpPr>
          <p:spPr>
            <a:xfrm>
              <a:off x="3094629" y="1332913"/>
              <a:ext cx="6004055" cy="603342"/>
            </a:xfrm>
            <a:prstGeom prst="rect">
              <a:avLst/>
            </a:prstGeom>
            <a:noFill/>
            <a:ln>
              <a:noFill/>
            </a:ln>
          </p:spPr>
          <p:txBody>
            <a:bodyPr anchorCtr="0" anchor="ctr" bIns="0" lIns="0" spcFirstLastPara="1" rIns="0" wrap="square" tIns="0">
              <a:noAutofit/>
            </a:bodyPr>
            <a:lstStyle/>
            <a:p>
              <a:pPr indent="0" lvl="0" marL="0" marR="0" rtl="0" algn="just">
                <a:lnSpc>
                  <a:spcPct val="150000"/>
                </a:lnSpc>
                <a:spcBef>
                  <a:spcPts val="0"/>
                </a:spcBef>
                <a:spcAft>
                  <a:spcPts val="0"/>
                </a:spcAft>
                <a:buNone/>
              </a:pPr>
              <a:r>
                <a:rPr b="0" i="0" lang="en-US" sz="1800" u="none" cap="none" strike="noStrike">
                  <a:solidFill>
                    <a:schemeClr val="dk1"/>
                  </a:solidFill>
                  <a:latin typeface="Arial"/>
                  <a:ea typeface="Arial"/>
                  <a:cs typeface="Arial"/>
                  <a:sym typeface="Arial"/>
                </a:rPr>
                <a:t>Hiện thực và vận dụng được các kiến thức ở các môn học: Cấu trúc dữ liệu và giải thuật, Lập trình hướng đối tượng, Cơ sở dữ liệu, Lập trình Web, CNPM Hướng đối tượng</a:t>
              </a:r>
              <a:endParaRPr b="0" i="0" sz="1800" u="none" cap="none" strike="noStrike">
                <a:solidFill>
                  <a:schemeClr val="dk1"/>
                </a:solidFill>
                <a:latin typeface="Arial"/>
                <a:ea typeface="Arial"/>
                <a:cs typeface="Arial"/>
                <a:sym typeface="Arial"/>
              </a:endParaRPr>
            </a:p>
          </p:txBody>
        </p:sp>
      </p:grpSp>
      <p:grpSp>
        <p:nvGrpSpPr>
          <p:cNvPr id="151" name="Google Shape;151;p5"/>
          <p:cNvGrpSpPr/>
          <p:nvPr/>
        </p:nvGrpSpPr>
        <p:grpSpPr>
          <a:xfrm flipH="1">
            <a:off x="1090916" y="3148890"/>
            <a:ext cx="9876818" cy="1035982"/>
            <a:chOff x="3049212" y="1219200"/>
            <a:chExt cx="6517532" cy="780795"/>
          </a:xfrm>
        </p:grpSpPr>
        <p:sp>
          <p:nvSpPr>
            <p:cNvPr id="152" name="Google Shape;152;p5"/>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3" name="Google Shape;153;p5"/>
            <p:cNvSpPr txBox="1"/>
            <p:nvPr/>
          </p:nvSpPr>
          <p:spPr>
            <a:xfrm>
              <a:off x="3284715" y="1332913"/>
              <a:ext cx="5813969" cy="553368"/>
            </a:xfrm>
            <a:prstGeom prst="rect">
              <a:avLst/>
            </a:prstGeom>
            <a:noFill/>
            <a:ln>
              <a:noFill/>
            </a:ln>
          </p:spPr>
          <p:txBody>
            <a:bodyPr anchorCtr="0" anchor="ctr" bIns="0" lIns="0" spcFirstLastPara="1" rIns="0" wrap="square" tIns="0">
              <a:noAutofit/>
            </a:bodyPr>
            <a:lstStyle/>
            <a:p>
              <a:pPr indent="0" lvl="0" marL="0" marR="0" rtl="0" algn="just">
                <a:lnSpc>
                  <a:spcPct val="150000"/>
                </a:lnSpc>
                <a:spcBef>
                  <a:spcPts val="0"/>
                </a:spcBef>
                <a:spcAft>
                  <a:spcPts val="0"/>
                </a:spcAft>
                <a:buNone/>
              </a:pPr>
              <a:r>
                <a:rPr b="0" i="0" lang="en-US" sz="1800" u="none" cap="none" strike="noStrike">
                  <a:solidFill>
                    <a:schemeClr val="dk1"/>
                  </a:solidFill>
                  <a:latin typeface="Arial"/>
                  <a:ea typeface="Arial"/>
                  <a:cs typeface="Arial"/>
                  <a:sym typeface="Arial"/>
                </a:rPr>
                <a:t>Nâng cao khả năng làm việc nhóm, kỹ năng đọc, nghiên cứu tài liệu, tìm kiếm thông tin</a:t>
              </a:r>
              <a:endParaRPr/>
            </a:p>
          </p:txBody>
        </p:sp>
      </p:grpSp>
      <p:grpSp>
        <p:nvGrpSpPr>
          <p:cNvPr id="154" name="Google Shape;154;p5"/>
          <p:cNvGrpSpPr/>
          <p:nvPr/>
        </p:nvGrpSpPr>
        <p:grpSpPr>
          <a:xfrm flipH="1">
            <a:off x="1090910" y="4441335"/>
            <a:ext cx="9876818" cy="1035982"/>
            <a:chOff x="3049212" y="1219200"/>
            <a:chExt cx="6517532" cy="780795"/>
          </a:xfrm>
        </p:grpSpPr>
        <p:sp>
          <p:nvSpPr>
            <p:cNvPr id="155" name="Google Shape;155;p5"/>
            <p:cNvSpPr/>
            <p:nvPr/>
          </p:nvSpPr>
          <p:spPr>
            <a:xfrm>
              <a:off x="3049212" y="1219200"/>
              <a:ext cx="6517532" cy="780795"/>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 name="Google Shape;156;p5"/>
            <p:cNvSpPr txBox="1"/>
            <p:nvPr/>
          </p:nvSpPr>
          <p:spPr>
            <a:xfrm>
              <a:off x="3284717" y="1317680"/>
              <a:ext cx="5813964" cy="590138"/>
            </a:xfrm>
            <a:prstGeom prst="rect">
              <a:avLst/>
            </a:prstGeom>
            <a:noFill/>
            <a:ln>
              <a:noFill/>
            </a:ln>
          </p:spPr>
          <p:txBody>
            <a:bodyPr anchorCtr="0" anchor="ctr" bIns="0" lIns="0" spcFirstLastPara="1" rIns="0" wrap="square" tIns="0">
              <a:noAutofit/>
            </a:bodyPr>
            <a:lstStyle/>
            <a:p>
              <a:pPr indent="0" lvl="0" marL="0" marR="0" rtl="1" algn="l">
                <a:lnSpc>
                  <a:spcPct val="150000"/>
                </a:lnSpc>
                <a:spcBef>
                  <a:spcPts val="0"/>
                </a:spcBef>
                <a:spcAft>
                  <a:spcPts val="0"/>
                </a:spcAft>
                <a:buNone/>
              </a:pPr>
              <a:r>
                <a:rPr b="0" i="0" lang="en-US" sz="1800" u="none" cap="none" strike="noStrike">
                  <a:solidFill>
                    <a:schemeClr val="dk1"/>
                  </a:solidFill>
                  <a:latin typeface="Arial"/>
                  <a:ea typeface="Arial"/>
                  <a:cs typeface="Arial"/>
                  <a:sym typeface="Arial"/>
                </a:rPr>
                <a:t>Tìm hiểu và áp dụng các công nghệ mới được ưu chuộng trên thị trường, qua đó học hỏi và tích lũy thêm các kinh nghiệm quý báu</a:t>
              </a:r>
              <a:endParaRPr b="0" i="0" sz="1800" u="none" cap="none" strike="noStrike">
                <a:solidFill>
                  <a:schemeClr val="dk1"/>
                </a:solidFill>
                <a:latin typeface="Arial"/>
                <a:ea typeface="Arial"/>
                <a:cs typeface="Arial"/>
                <a:sym typeface="Arial"/>
              </a:endParaRPr>
            </a:p>
          </p:txBody>
        </p:sp>
      </p:grpSp>
      <p:sp>
        <p:nvSpPr>
          <p:cNvPr id="157" name="Google Shape;157;p5"/>
          <p:cNvSpPr/>
          <p:nvPr/>
        </p:nvSpPr>
        <p:spPr>
          <a:xfrm flipH="1" rot="-5400000">
            <a:off x="799659" y="2147698"/>
            <a:ext cx="1035983" cy="453470"/>
          </a:xfrm>
          <a:prstGeom prst="round2SameRect">
            <a:avLst>
              <a:gd fmla="val 50000" name="adj1"/>
              <a:gd fmla="val 0" name="adj2"/>
            </a:avLst>
          </a:prstGeom>
          <a:solidFill>
            <a:srgbClr val="C5D9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8" name="Google Shape;158;p5"/>
          <p:cNvSpPr/>
          <p:nvPr/>
        </p:nvSpPr>
        <p:spPr>
          <a:xfrm flipH="1" rot="-5400000">
            <a:off x="806442" y="3446931"/>
            <a:ext cx="1022416" cy="453470"/>
          </a:xfrm>
          <a:prstGeom prst="round2SameRect">
            <a:avLst>
              <a:gd fmla="val 50000" name="adj1"/>
              <a:gd fmla="val 0" name="adj2"/>
            </a:avLst>
          </a:prstGeom>
          <a:solidFill>
            <a:srgbClr val="87D3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9" name="Google Shape;159;p5"/>
          <p:cNvSpPr/>
          <p:nvPr/>
        </p:nvSpPr>
        <p:spPr>
          <a:xfrm flipH="1" rot="-5400000">
            <a:off x="799752" y="4746066"/>
            <a:ext cx="1035795" cy="453470"/>
          </a:xfrm>
          <a:prstGeom prst="round2SameRect">
            <a:avLst>
              <a:gd fmla="val 50000" name="adj1"/>
              <a:gd fmla="val 0" name="adj2"/>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 name="Google Shape;160;p5"/>
          <p:cNvSpPr txBox="1"/>
          <p:nvPr/>
        </p:nvSpPr>
        <p:spPr>
          <a:xfrm>
            <a:off x="667657" y="290516"/>
            <a:ext cx="10509929" cy="570544"/>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Mục đích nghiên cứu</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6"/>
          <p:cNvSpPr txBox="1"/>
          <p:nvPr/>
        </p:nvSpPr>
        <p:spPr>
          <a:xfrm>
            <a:off x="762907" y="388644"/>
            <a:ext cx="10509929" cy="570544"/>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Khảo sát các website liên quan</a:t>
            </a:r>
            <a:endParaRPr b="1" i="0" sz="2800" u="none" cap="none" strike="noStrike">
              <a:solidFill>
                <a:schemeClr val="dk1"/>
              </a:solidFill>
              <a:latin typeface="Arial"/>
              <a:ea typeface="Arial"/>
              <a:cs typeface="Arial"/>
              <a:sym typeface="Arial"/>
            </a:endParaRPr>
          </a:p>
        </p:txBody>
      </p:sp>
      <p:sp>
        <p:nvSpPr>
          <p:cNvPr id="167" name="Google Shape;167;p6"/>
          <p:cNvSpPr/>
          <p:nvPr/>
        </p:nvSpPr>
        <p:spPr>
          <a:xfrm>
            <a:off x="762907" y="1447082"/>
            <a:ext cx="10767492" cy="139403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68" name="Google Shape;168;p6"/>
          <p:cNvGrpSpPr/>
          <p:nvPr/>
        </p:nvGrpSpPr>
        <p:grpSpPr>
          <a:xfrm rot="5400000">
            <a:off x="941495" y="1324980"/>
            <a:ext cx="791611" cy="850648"/>
            <a:chOff x="6118256" y="1371344"/>
            <a:chExt cx="791611" cy="850648"/>
          </a:xfrm>
        </p:grpSpPr>
        <p:sp>
          <p:nvSpPr>
            <p:cNvPr id="169" name="Google Shape;169;p6"/>
            <p:cNvSpPr/>
            <p:nvPr/>
          </p:nvSpPr>
          <p:spPr>
            <a:xfrm>
              <a:off x="6118256" y="1430381"/>
              <a:ext cx="791611" cy="791611"/>
            </a:xfrm>
            <a:prstGeom prst="rect">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0" name="Google Shape;170;p6"/>
            <p:cNvSpPr/>
            <p:nvPr/>
          </p:nvSpPr>
          <p:spPr>
            <a:xfrm rot="-5400000">
              <a:off x="6133697" y="1355906"/>
              <a:ext cx="61703" cy="92579"/>
            </a:xfrm>
            <a:prstGeom prst="rtTriangle">
              <a:avLst/>
            </a:prstGeom>
            <a:solidFill>
              <a:srgbClr val="114A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71" name="Google Shape;171;p6"/>
          <p:cNvSpPr txBox="1"/>
          <p:nvPr/>
        </p:nvSpPr>
        <p:spPr>
          <a:xfrm>
            <a:off x="1985243" y="1721900"/>
            <a:ext cx="4634631" cy="29135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14A5E"/>
              </a:buClr>
              <a:buSzPts val="2400"/>
              <a:buFont typeface="Arial"/>
              <a:buNone/>
            </a:pPr>
            <a:r>
              <a:rPr b="1" i="0" lang="en-US" sz="2400" u="none" cap="none" strike="noStrike">
                <a:solidFill>
                  <a:srgbClr val="114A5E"/>
                </a:solidFill>
                <a:latin typeface="Arial"/>
                <a:ea typeface="Arial"/>
                <a:cs typeface="Arial"/>
                <a:sym typeface="Arial"/>
              </a:rPr>
              <a:t>Phong Vũ</a:t>
            </a:r>
            <a:endParaRPr b="1" i="0" sz="2400" u="none" cap="none" strike="noStrike">
              <a:solidFill>
                <a:srgbClr val="114A5E"/>
              </a:solidFill>
              <a:latin typeface="Arial"/>
              <a:ea typeface="Arial"/>
              <a:cs typeface="Arial"/>
              <a:sym typeface="Arial"/>
            </a:endParaRPr>
          </a:p>
        </p:txBody>
      </p:sp>
      <p:sp>
        <p:nvSpPr>
          <p:cNvPr id="172" name="Google Shape;172;p6"/>
          <p:cNvSpPr txBox="1"/>
          <p:nvPr/>
        </p:nvSpPr>
        <p:spPr>
          <a:xfrm>
            <a:off x="909310" y="1539664"/>
            <a:ext cx="791612" cy="41376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2F2F2"/>
              </a:buClr>
              <a:buSzPts val="2400"/>
              <a:buFont typeface="Arial"/>
              <a:buNone/>
            </a:pPr>
            <a:r>
              <a:rPr b="1" i="0" lang="en-US" sz="2400" u="none" cap="none" strike="noStrike">
                <a:solidFill>
                  <a:srgbClr val="F2F2F2"/>
                </a:solidFill>
                <a:latin typeface="Arial"/>
                <a:ea typeface="Arial"/>
                <a:cs typeface="Arial"/>
                <a:sym typeface="Arial"/>
              </a:rPr>
              <a:t>1</a:t>
            </a:r>
            <a:endParaRPr/>
          </a:p>
        </p:txBody>
      </p:sp>
      <p:sp>
        <p:nvSpPr>
          <p:cNvPr id="173" name="Google Shape;173;p6"/>
          <p:cNvSpPr/>
          <p:nvPr/>
        </p:nvSpPr>
        <p:spPr>
          <a:xfrm>
            <a:off x="762907" y="3105213"/>
            <a:ext cx="10767492" cy="139403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74" name="Google Shape;174;p6"/>
          <p:cNvGrpSpPr/>
          <p:nvPr/>
        </p:nvGrpSpPr>
        <p:grpSpPr>
          <a:xfrm rot="5400000">
            <a:off x="941495" y="2954011"/>
            <a:ext cx="791611" cy="850648"/>
            <a:chOff x="6118256" y="1371344"/>
            <a:chExt cx="791611" cy="850648"/>
          </a:xfrm>
        </p:grpSpPr>
        <p:sp>
          <p:nvSpPr>
            <p:cNvPr id="175" name="Google Shape;175;p6"/>
            <p:cNvSpPr/>
            <p:nvPr/>
          </p:nvSpPr>
          <p:spPr>
            <a:xfrm>
              <a:off x="6118256" y="1430381"/>
              <a:ext cx="791611" cy="791611"/>
            </a:xfrm>
            <a:prstGeom prst="rect">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6" name="Google Shape;176;p6"/>
            <p:cNvSpPr/>
            <p:nvPr/>
          </p:nvSpPr>
          <p:spPr>
            <a:xfrm rot="-5400000">
              <a:off x="6133697" y="1355906"/>
              <a:ext cx="61703" cy="92579"/>
            </a:xfrm>
            <a:prstGeom prst="rtTriangle">
              <a:avLst/>
            </a:prstGeom>
            <a:solidFill>
              <a:srgbClr val="114A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77" name="Google Shape;177;p6"/>
          <p:cNvSpPr txBox="1"/>
          <p:nvPr/>
        </p:nvSpPr>
        <p:spPr>
          <a:xfrm>
            <a:off x="1985243" y="3350931"/>
            <a:ext cx="4634631" cy="29135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14A5E"/>
              </a:buClr>
              <a:buSzPts val="2400"/>
              <a:buFont typeface="Arial"/>
              <a:buNone/>
            </a:pPr>
            <a:r>
              <a:rPr b="1" i="0" lang="en-US" sz="2400" u="none" cap="none" strike="noStrike">
                <a:solidFill>
                  <a:srgbClr val="114A5E"/>
                </a:solidFill>
                <a:latin typeface="Arial"/>
                <a:ea typeface="Arial"/>
                <a:cs typeface="Arial"/>
                <a:sym typeface="Arial"/>
              </a:rPr>
              <a:t>Fpt shop</a:t>
            </a:r>
            <a:endParaRPr b="1" i="0" sz="2400" u="none" cap="none" strike="noStrike">
              <a:solidFill>
                <a:srgbClr val="114A5E"/>
              </a:solidFill>
              <a:latin typeface="Arial"/>
              <a:ea typeface="Arial"/>
              <a:cs typeface="Arial"/>
              <a:sym typeface="Arial"/>
            </a:endParaRPr>
          </a:p>
        </p:txBody>
      </p:sp>
      <p:sp>
        <p:nvSpPr>
          <p:cNvPr id="178" name="Google Shape;178;p6"/>
          <p:cNvSpPr txBox="1"/>
          <p:nvPr/>
        </p:nvSpPr>
        <p:spPr>
          <a:xfrm>
            <a:off x="909310" y="3168695"/>
            <a:ext cx="791612" cy="41376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2F2F2"/>
              </a:buClr>
              <a:buSzPts val="2400"/>
              <a:buFont typeface="Arial"/>
              <a:buNone/>
            </a:pPr>
            <a:r>
              <a:rPr b="1" i="0" lang="en-US" sz="2400" u="none" cap="none" strike="noStrike">
                <a:solidFill>
                  <a:srgbClr val="F2F2F2"/>
                </a:solidFill>
                <a:latin typeface="Arial"/>
                <a:ea typeface="Arial"/>
                <a:cs typeface="Arial"/>
                <a:sym typeface="Arial"/>
              </a:rPr>
              <a:t>2</a:t>
            </a:r>
            <a:endParaRPr/>
          </a:p>
        </p:txBody>
      </p:sp>
      <p:sp>
        <p:nvSpPr>
          <p:cNvPr id="179" name="Google Shape;179;p6"/>
          <p:cNvSpPr/>
          <p:nvPr/>
        </p:nvSpPr>
        <p:spPr>
          <a:xfrm>
            <a:off x="762907" y="4734245"/>
            <a:ext cx="10767492" cy="139403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80" name="Google Shape;180;p6"/>
          <p:cNvGrpSpPr/>
          <p:nvPr/>
        </p:nvGrpSpPr>
        <p:grpSpPr>
          <a:xfrm rot="5400000">
            <a:off x="941495" y="4612143"/>
            <a:ext cx="791611" cy="850648"/>
            <a:chOff x="6118256" y="1371344"/>
            <a:chExt cx="791611" cy="850648"/>
          </a:xfrm>
        </p:grpSpPr>
        <p:sp>
          <p:nvSpPr>
            <p:cNvPr id="181" name="Google Shape;181;p6"/>
            <p:cNvSpPr/>
            <p:nvPr/>
          </p:nvSpPr>
          <p:spPr>
            <a:xfrm>
              <a:off x="6118256" y="1430381"/>
              <a:ext cx="791611" cy="791611"/>
            </a:xfrm>
            <a:prstGeom prst="rect">
              <a:avLst/>
            </a:prstGeom>
            <a:solidFill>
              <a:srgbClr val="1892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2" name="Google Shape;182;p6"/>
            <p:cNvSpPr/>
            <p:nvPr/>
          </p:nvSpPr>
          <p:spPr>
            <a:xfrm rot="-5400000">
              <a:off x="6133697" y="1355906"/>
              <a:ext cx="61703" cy="92579"/>
            </a:xfrm>
            <a:prstGeom prst="rtTriangle">
              <a:avLst/>
            </a:prstGeom>
            <a:solidFill>
              <a:srgbClr val="114A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83" name="Google Shape;183;p6"/>
          <p:cNvSpPr txBox="1"/>
          <p:nvPr/>
        </p:nvSpPr>
        <p:spPr>
          <a:xfrm>
            <a:off x="1985243" y="5009063"/>
            <a:ext cx="4634631" cy="29135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14A5E"/>
              </a:buClr>
              <a:buSzPts val="2400"/>
              <a:buFont typeface="Arial"/>
              <a:buNone/>
            </a:pPr>
            <a:r>
              <a:rPr b="1" i="0" lang="en-US" sz="2400" u="none" cap="none" strike="noStrike">
                <a:solidFill>
                  <a:srgbClr val="114A5E"/>
                </a:solidFill>
                <a:latin typeface="Arial"/>
                <a:ea typeface="Arial"/>
                <a:cs typeface="Arial"/>
                <a:sym typeface="Arial"/>
              </a:rPr>
              <a:t>Thế giới di động</a:t>
            </a:r>
            <a:endParaRPr b="1" i="0" sz="2400" u="none" cap="none" strike="noStrike">
              <a:solidFill>
                <a:srgbClr val="114A5E"/>
              </a:solidFill>
              <a:latin typeface="Arial"/>
              <a:ea typeface="Arial"/>
              <a:cs typeface="Arial"/>
              <a:sym typeface="Arial"/>
            </a:endParaRPr>
          </a:p>
        </p:txBody>
      </p:sp>
      <p:sp>
        <p:nvSpPr>
          <p:cNvPr id="184" name="Google Shape;184;p6"/>
          <p:cNvSpPr txBox="1"/>
          <p:nvPr/>
        </p:nvSpPr>
        <p:spPr>
          <a:xfrm>
            <a:off x="909310" y="4826827"/>
            <a:ext cx="791612" cy="41376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2F2F2"/>
              </a:buClr>
              <a:buSzPts val="2400"/>
              <a:buFont typeface="Arial"/>
              <a:buNone/>
            </a:pPr>
            <a:r>
              <a:rPr b="1" i="0" lang="en-US" sz="2400" u="none" cap="none" strike="noStrike">
                <a:solidFill>
                  <a:srgbClr val="F2F2F2"/>
                </a:solidFill>
                <a:latin typeface="Arial"/>
                <a:ea typeface="Arial"/>
                <a:cs typeface="Arial"/>
                <a:sym typeface="Arial"/>
              </a:rPr>
              <a:t>3</a:t>
            </a:r>
            <a:endParaRPr/>
          </a:p>
        </p:txBody>
      </p:sp>
      <p:sp>
        <p:nvSpPr>
          <p:cNvPr id="185" name="Google Shape;185;p6"/>
          <p:cNvSpPr/>
          <p:nvPr/>
        </p:nvSpPr>
        <p:spPr>
          <a:xfrm>
            <a:off x="3386116" y="1521954"/>
            <a:ext cx="22004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https://phongvu.vn/</a:t>
            </a:r>
            <a:r>
              <a:rPr b="0" i="0" lang="en-US" sz="1800" u="none" cap="none" strike="noStrike">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86" name="Google Shape;186;p6"/>
          <p:cNvSpPr/>
          <p:nvPr/>
        </p:nvSpPr>
        <p:spPr>
          <a:xfrm>
            <a:off x="3232099" y="3162059"/>
            <a:ext cx="25085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https://fptshop.com.vn/</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87" name="Google Shape;187;p6"/>
          <p:cNvSpPr/>
          <p:nvPr/>
        </p:nvSpPr>
        <p:spPr>
          <a:xfrm>
            <a:off x="4345329" y="4768333"/>
            <a:ext cx="33450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val="tx"/>
                    </a:ext>
                  </a:extLst>
                </a:hlinkClick>
              </a:rPr>
              <a:t>https://www.thegioididong.com/</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7"/>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latin typeface="Arial"/>
                <a:ea typeface="Arial"/>
                <a:cs typeface="Arial"/>
                <a:sym typeface="Arial"/>
              </a:rPr>
              <a:t>Website Phong Vũ</a:t>
            </a:r>
            <a:endParaRPr>
              <a:latin typeface="Arial"/>
              <a:ea typeface="Arial"/>
              <a:cs typeface="Arial"/>
              <a:sym typeface="Arial"/>
            </a:endParaRPr>
          </a:p>
        </p:txBody>
      </p:sp>
      <p:sp>
        <p:nvSpPr>
          <p:cNvPr id="193" name="Google Shape;193;p7"/>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50000"/>
              </a:lnSpc>
              <a:spcBef>
                <a:spcPts val="0"/>
              </a:spcBef>
              <a:spcAft>
                <a:spcPts val="0"/>
              </a:spcAft>
              <a:buClr>
                <a:schemeClr val="dk1"/>
              </a:buClr>
              <a:buSzPct val="100000"/>
              <a:buNone/>
            </a:pPr>
            <a:r>
              <a:rPr lang="en-US" sz="2400">
                <a:latin typeface="Arial"/>
                <a:ea typeface="Arial"/>
                <a:cs typeface="Arial"/>
                <a:sym typeface="Arial"/>
              </a:rPr>
              <a:t>Nhận xét:</a:t>
            </a:r>
            <a:endParaRPr/>
          </a:p>
          <a:p>
            <a:pPr indent="-228600" lvl="0" marL="228600" rtl="0" algn="l">
              <a:lnSpc>
                <a:spcPct val="150000"/>
              </a:lnSpc>
              <a:spcBef>
                <a:spcPts val="1000"/>
              </a:spcBef>
              <a:spcAft>
                <a:spcPts val="0"/>
              </a:spcAft>
              <a:buClr>
                <a:schemeClr val="dk1"/>
              </a:buClr>
              <a:buSzPct val="100000"/>
              <a:buChar char="•"/>
            </a:pPr>
            <a:r>
              <a:rPr lang="en-US" sz="2200">
                <a:latin typeface="Arial"/>
                <a:ea typeface="Arial"/>
                <a:cs typeface="Arial"/>
                <a:sym typeface="Arial"/>
              </a:rPr>
              <a:t>Đây là website chuyên kinh doanh các sản phẩm công nghệ thông tin, thiết bị giải trí game, thiết bị văn phòng</a:t>
            </a:r>
            <a:endParaRPr/>
          </a:p>
          <a:p>
            <a:pPr indent="-228600" lvl="0" marL="228600" rtl="0" algn="l">
              <a:lnSpc>
                <a:spcPct val="150000"/>
              </a:lnSpc>
              <a:spcBef>
                <a:spcPts val="1000"/>
              </a:spcBef>
              <a:spcAft>
                <a:spcPts val="0"/>
              </a:spcAft>
              <a:buClr>
                <a:schemeClr val="dk1"/>
              </a:buClr>
              <a:buSzPct val="100000"/>
              <a:buChar char="•"/>
            </a:pPr>
            <a:r>
              <a:rPr lang="en-US" sz="2200">
                <a:latin typeface="Arial"/>
                <a:ea typeface="Arial"/>
                <a:cs typeface="Arial"/>
                <a:sym typeface="Arial"/>
              </a:rPr>
              <a:t>Về mặt thiết kế giao diện: trang web khá hài hòa về bố cục và màu sắc, đây cũng chính là điểm nhấn để giúp nhóm lên ý tưởng để thực hiện đề tài</a:t>
            </a:r>
            <a:endParaRPr/>
          </a:p>
          <a:p>
            <a:pPr indent="-228600" lvl="0" marL="228600" rtl="0" algn="l">
              <a:lnSpc>
                <a:spcPct val="150000"/>
              </a:lnSpc>
              <a:spcBef>
                <a:spcPts val="1000"/>
              </a:spcBef>
              <a:spcAft>
                <a:spcPts val="0"/>
              </a:spcAft>
              <a:buClr>
                <a:schemeClr val="dk1"/>
              </a:buClr>
              <a:buSzPct val="100000"/>
              <a:buChar char="•"/>
            </a:pPr>
            <a:r>
              <a:rPr lang="en-US" sz="2200">
                <a:latin typeface="Arial"/>
                <a:ea typeface="Arial"/>
                <a:cs typeface="Arial"/>
                <a:sym typeface="Arial"/>
              </a:rPr>
              <a:t>Về chức năng: trang web có đầy đủ các chức năng cần thiết và chức năng nổi bật là phần lọc sản phẩm, với bộ lọc đa dạng giúp người dùng có thể có nhiều lựa chọn để tìm ra sản phẩm phù hợp cho bản thân.</a:t>
            </a:r>
            <a:endParaRPr/>
          </a:p>
          <a:p>
            <a:pPr indent="0" lvl="0" marL="0" rtl="0" algn="l">
              <a:lnSpc>
                <a:spcPct val="150000"/>
              </a:lnSpc>
              <a:spcBef>
                <a:spcPts val="1000"/>
              </a:spcBef>
              <a:spcAft>
                <a:spcPts val="0"/>
              </a:spcAft>
              <a:buClr>
                <a:schemeClr val="dk1"/>
              </a:buClr>
              <a:buSzPct val="100000"/>
              <a:buNone/>
            </a:pPr>
            <a:r>
              <a:rPr lang="en-US" sz="2400">
                <a:latin typeface="Arial"/>
                <a:ea typeface="Arial"/>
                <a:cs typeface="Arial"/>
                <a:sym typeface="Arial"/>
              </a:rPr>
              <a:t> </a:t>
            </a:r>
            <a:endParaRPr sz="2400">
              <a:latin typeface="Arial"/>
              <a:ea typeface="Arial"/>
              <a:cs typeface="Arial"/>
              <a:sym typeface="Arial"/>
            </a:endParaRPr>
          </a:p>
        </p:txBody>
      </p:sp>
      <p:pic>
        <p:nvPicPr>
          <p:cNvPr id="194" name="Google Shape;194;p7"/>
          <p:cNvPicPr preferRelativeResize="0"/>
          <p:nvPr/>
        </p:nvPicPr>
        <p:blipFill rotWithShape="1">
          <a:blip r:embed="rId3">
            <a:alphaModFix/>
          </a:blip>
          <a:srcRect b="0" l="0" r="0" t="0"/>
          <a:stretch/>
        </p:blipFill>
        <p:spPr>
          <a:xfrm>
            <a:off x="6555221" y="92405"/>
            <a:ext cx="4347246" cy="1953450"/>
          </a:xfrm>
          <a:prstGeom prst="rect">
            <a:avLst/>
          </a:prstGeom>
          <a:noFill/>
          <a:ln>
            <a:noFill/>
          </a:ln>
        </p:spPr>
      </p:pic>
      <p:sp>
        <p:nvSpPr>
          <p:cNvPr id="195" name="Google Shape;195;p7"/>
          <p:cNvSpPr/>
          <p:nvPr/>
        </p:nvSpPr>
        <p:spPr>
          <a:xfrm>
            <a:off x="134917" y="6389904"/>
            <a:ext cx="21475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https://phongvu.vn/</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8"/>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Website Fpt Shop </a:t>
            </a:r>
            <a:endParaRPr/>
          </a:p>
        </p:txBody>
      </p:sp>
      <p:sp>
        <p:nvSpPr>
          <p:cNvPr id="201" name="Google Shape;201;p8"/>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000"/>
              <a:buNone/>
            </a:pPr>
            <a:r>
              <a:rPr lang="en-US" sz="2000">
                <a:latin typeface="Arial"/>
                <a:ea typeface="Arial"/>
                <a:cs typeface="Arial"/>
                <a:sym typeface="Arial"/>
              </a:rPr>
              <a:t>Nhận xét: </a:t>
            </a:r>
            <a:endParaRPr/>
          </a:p>
          <a:p>
            <a:pPr indent="-228600" lvl="0" marL="228600" rtl="0" algn="l">
              <a:lnSpc>
                <a:spcPct val="150000"/>
              </a:lnSpc>
              <a:spcBef>
                <a:spcPts val="1000"/>
              </a:spcBef>
              <a:spcAft>
                <a:spcPts val="0"/>
              </a:spcAft>
              <a:buClr>
                <a:schemeClr val="dk1"/>
              </a:buClr>
              <a:buSzPts val="2000"/>
              <a:buChar char="•"/>
            </a:pPr>
            <a:r>
              <a:rPr lang="en-US" sz="2000">
                <a:latin typeface="Arial"/>
                <a:ea typeface="Arial"/>
                <a:cs typeface="Arial"/>
                <a:sym typeface="Arial"/>
              </a:rPr>
              <a:t>Giới thiệu về FPT Shop: FPT Shop là chuỗi cửa hàng bán lẻ chuyên về các sản phẩm kỹ thuật số như Điện thoại di động, Máy tính bảng, Máy tính xách tay và phụ kiện điện tử ...</a:t>
            </a:r>
            <a:endParaRPr/>
          </a:p>
          <a:p>
            <a:pPr indent="-228600" lvl="0" marL="228600" rtl="0" algn="l">
              <a:lnSpc>
                <a:spcPct val="150000"/>
              </a:lnSpc>
              <a:spcBef>
                <a:spcPts val="1000"/>
              </a:spcBef>
              <a:spcAft>
                <a:spcPts val="0"/>
              </a:spcAft>
              <a:buClr>
                <a:schemeClr val="dk1"/>
              </a:buClr>
              <a:buSzPts val="2000"/>
              <a:buChar char="•"/>
            </a:pPr>
            <a:r>
              <a:rPr lang="en-US" sz="2000">
                <a:latin typeface="Arial"/>
                <a:ea typeface="Arial"/>
                <a:cs typeface="Arial"/>
                <a:sym typeface="Arial"/>
              </a:rPr>
              <a:t>Về mặt thiết kế giao diện: Trang Web có màu sắc bắt mắt, các chương trình giảm giá được đưa lên trên cùng để thu hút người dùng. Sản phẩm được bố trí chi tiết như: sản phẩm bán chạy, giả giá trong ngày, …</a:t>
            </a:r>
            <a:endParaRPr sz="2000">
              <a:latin typeface="Arial"/>
              <a:ea typeface="Arial"/>
              <a:cs typeface="Arial"/>
              <a:sym typeface="Arial"/>
            </a:endParaRPr>
          </a:p>
          <a:p>
            <a:pPr indent="-228600" lvl="0" marL="228600" rtl="0" algn="l">
              <a:lnSpc>
                <a:spcPct val="150000"/>
              </a:lnSpc>
              <a:spcBef>
                <a:spcPts val="1000"/>
              </a:spcBef>
              <a:spcAft>
                <a:spcPts val="0"/>
              </a:spcAft>
              <a:buClr>
                <a:schemeClr val="dk1"/>
              </a:buClr>
              <a:buSzPts val="2000"/>
              <a:buChar char="•"/>
            </a:pPr>
            <a:r>
              <a:rPr lang="en-US" sz="2000">
                <a:latin typeface="Arial"/>
                <a:ea typeface="Arial"/>
                <a:cs typeface="Arial"/>
                <a:sym typeface="Arial"/>
              </a:rPr>
              <a:t>Về chức năng: một số chức năng nổi bật như: thông tin hay, chức năng so sánh sản phẩm, giúp người dùng có thể so sánh các sản phẩm khác nhau để có thể chọn cho mình sản phẩm tối ưu nhất.</a:t>
            </a:r>
            <a:endParaRPr/>
          </a:p>
          <a:p>
            <a:pPr indent="-101600" lvl="0" marL="228600" rtl="0" algn="l">
              <a:lnSpc>
                <a:spcPct val="150000"/>
              </a:lnSpc>
              <a:spcBef>
                <a:spcPts val="1000"/>
              </a:spcBef>
              <a:spcAft>
                <a:spcPts val="0"/>
              </a:spcAft>
              <a:buClr>
                <a:schemeClr val="dk1"/>
              </a:buClr>
              <a:buSzPts val="2000"/>
              <a:buNone/>
            </a:pPr>
            <a:r>
              <a:t/>
            </a:r>
            <a:endParaRPr sz="2000">
              <a:latin typeface="Arial"/>
              <a:ea typeface="Arial"/>
              <a:cs typeface="Arial"/>
              <a:sym typeface="Arial"/>
            </a:endParaRPr>
          </a:p>
        </p:txBody>
      </p:sp>
      <p:sp>
        <p:nvSpPr>
          <p:cNvPr id="202" name="Google Shape;202;p8"/>
          <p:cNvSpPr/>
          <p:nvPr/>
        </p:nvSpPr>
        <p:spPr>
          <a:xfrm>
            <a:off x="550623" y="6205238"/>
            <a:ext cx="25085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https://fptshop.com.vn/</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203" name="Google Shape;203;p8"/>
          <p:cNvPicPr preferRelativeResize="0"/>
          <p:nvPr/>
        </p:nvPicPr>
        <p:blipFill rotWithShape="1">
          <a:blip r:embed="rId4">
            <a:alphaModFix/>
          </a:blip>
          <a:srcRect b="0" l="0" r="0" t="0"/>
          <a:stretch/>
        </p:blipFill>
        <p:spPr>
          <a:xfrm>
            <a:off x="6398635" y="147781"/>
            <a:ext cx="3668787" cy="18150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9"/>
          <p:cNvSpPr txBox="1"/>
          <p:nvPr>
            <p:ph type="title"/>
          </p:nvPr>
        </p:nvSpPr>
        <p:spPr>
          <a:xfrm>
            <a:off x="550624" y="365126"/>
            <a:ext cx="11090753" cy="8749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sz="3200">
                <a:latin typeface="Arial"/>
                <a:ea typeface="Arial"/>
                <a:cs typeface="Arial"/>
                <a:sym typeface="Arial"/>
              </a:rPr>
              <a:t>Website thế giới di động</a:t>
            </a:r>
            <a:endParaRPr sz="3200">
              <a:latin typeface="Arial"/>
              <a:ea typeface="Arial"/>
              <a:cs typeface="Arial"/>
              <a:sym typeface="Arial"/>
            </a:endParaRPr>
          </a:p>
        </p:txBody>
      </p:sp>
      <p:sp>
        <p:nvSpPr>
          <p:cNvPr id="209" name="Google Shape;209;p9"/>
          <p:cNvSpPr txBox="1"/>
          <p:nvPr>
            <p:ph idx="1" type="body"/>
          </p:nvPr>
        </p:nvSpPr>
        <p:spPr>
          <a:xfrm>
            <a:off x="550623" y="1453019"/>
            <a:ext cx="11090753" cy="472394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50000"/>
              </a:lnSpc>
              <a:spcBef>
                <a:spcPts val="0"/>
              </a:spcBef>
              <a:spcAft>
                <a:spcPts val="0"/>
              </a:spcAft>
              <a:buClr>
                <a:schemeClr val="dk1"/>
              </a:buClr>
              <a:buSzPct val="100000"/>
              <a:buNone/>
            </a:pPr>
            <a:r>
              <a:rPr lang="en-US" sz="2000">
                <a:latin typeface="Arial"/>
                <a:ea typeface="Arial"/>
                <a:cs typeface="Arial"/>
                <a:sym typeface="Arial"/>
              </a:rPr>
              <a:t>Nhận xét: </a:t>
            </a:r>
            <a:endParaRPr/>
          </a:p>
          <a:p>
            <a:pPr indent="-228600" lvl="0" marL="228600" rtl="0" algn="l">
              <a:lnSpc>
                <a:spcPct val="150000"/>
              </a:lnSpc>
              <a:spcBef>
                <a:spcPts val="1000"/>
              </a:spcBef>
              <a:spcAft>
                <a:spcPts val="0"/>
              </a:spcAft>
              <a:buClr>
                <a:schemeClr val="dk1"/>
              </a:buClr>
              <a:buSzPct val="100000"/>
              <a:buChar char="•"/>
            </a:pPr>
            <a:r>
              <a:rPr lang="en-US" sz="2000">
                <a:latin typeface="Arial"/>
                <a:ea typeface="Arial"/>
                <a:cs typeface="Arial"/>
                <a:sym typeface="Arial"/>
              </a:rPr>
              <a:t>Giới thiệu về Thế giới di động: Là website thương mại điện tử top đầu Việt Nam với số lượng truy cập hơn 1.200.000 lượt ngày, cung cấp thông tin chi tiết về giá cả, tính năng kĩ thuật của hơn 500 model điện thoại và 200 model laptop của tất cả các nhãn hiệu chính thức tại Việt Nam.</a:t>
            </a:r>
            <a:endParaRPr/>
          </a:p>
          <a:p>
            <a:pPr indent="-228600" lvl="0" marL="228600" rtl="0" algn="l">
              <a:lnSpc>
                <a:spcPct val="150000"/>
              </a:lnSpc>
              <a:spcBef>
                <a:spcPts val="1000"/>
              </a:spcBef>
              <a:spcAft>
                <a:spcPts val="0"/>
              </a:spcAft>
              <a:buClr>
                <a:schemeClr val="dk1"/>
              </a:buClr>
              <a:buSzPct val="100000"/>
              <a:buChar char="•"/>
            </a:pPr>
            <a:r>
              <a:rPr lang="en-US" sz="2000">
                <a:latin typeface="Arial"/>
                <a:ea typeface="Arial"/>
                <a:cs typeface="Arial"/>
                <a:sym typeface="Arial"/>
              </a:rPr>
              <a:t>Về mặt giao diện: Là trang Web đi đầu về lĩnh vực thiết bị di động nên mặt thiết kế giao diện đầy đủ các thành phần và trải nghiệm người dùng. Trang web còn có thêm các hiệu ứng cho bắt mắt cho người dùng.</a:t>
            </a:r>
            <a:endParaRPr/>
          </a:p>
          <a:p>
            <a:pPr indent="-228600" lvl="0" marL="228600" rtl="0" algn="l">
              <a:lnSpc>
                <a:spcPct val="150000"/>
              </a:lnSpc>
              <a:spcBef>
                <a:spcPts val="1000"/>
              </a:spcBef>
              <a:spcAft>
                <a:spcPts val="0"/>
              </a:spcAft>
              <a:buClr>
                <a:schemeClr val="dk1"/>
              </a:buClr>
              <a:buSzPct val="100000"/>
              <a:buChar char="•"/>
            </a:pPr>
            <a:r>
              <a:rPr lang="en-US" sz="2000">
                <a:latin typeface="Arial"/>
                <a:ea typeface="Arial"/>
                <a:cs typeface="Arial"/>
                <a:sym typeface="Arial"/>
              </a:rPr>
              <a:t>Về mặt chức năng: Chức năng nổi bật là xác định vị trí người dùng và hiển thị các cửa hàng cũng như tình trạng hàng của sản phẩm để giúp người dùng có thể xác định được vị trí cửa hàng cũng như mặt hàng mua còn hay không.</a:t>
            </a:r>
            <a:endParaRPr/>
          </a:p>
          <a:p>
            <a:pPr indent="-111125" lvl="0" marL="228600" rtl="0" algn="l">
              <a:lnSpc>
                <a:spcPct val="150000"/>
              </a:lnSpc>
              <a:spcBef>
                <a:spcPts val="1000"/>
              </a:spcBef>
              <a:spcAft>
                <a:spcPts val="0"/>
              </a:spcAft>
              <a:buClr>
                <a:schemeClr val="dk1"/>
              </a:buClr>
              <a:buSzPct val="100000"/>
              <a:buNone/>
            </a:pPr>
            <a:r>
              <a:t/>
            </a:r>
            <a:endParaRPr sz="2000">
              <a:latin typeface="Arial"/>
              <a:ea typeface="Arial"/>
              <a:cs typeface="Arial"/>
              <a:sym typeface="Arial"/>
            </a:endParaRPr>
          </a:p>
        </p:txBody>
      </p:sp>
      <p:sp>
        <p:nvSpPr>
          <p:cNvPr id="210" name="Google Shape;210;p9"/>
          <p:cNvSpPr/>
          <p:nvPr/>
        </p:nvSpPr>
        <p:spPr>
          <a:xfrm>
            <a:off x="550623" y="6273861"/>
            <a:ext cx="33450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https://www.thegioididong.com/</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211" name="Google Shape;211;p9"/>
          <p:cNvPicPr preferRelativeResize="0"/>
          <p:nvPr/>
        </p:nvPicPr>
        <p:blipFill rotWithShape="1">
          <a:blip r:embed="rId4">
            <a:alphaModFix/>
          </a:blip>
          <a:srcRect b="0" l="0" r="0" t="0"/>
          <a:stretch/>
        </p:blipFill>
        <p:spPr>
          <a:xfrm>
            <a:off x="6465454" y="128295"/>
            <a:ext cx="2662637" cy="1324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2022-01-20T05:04:38Z</dcterms:created>
  <dc:creator>it 24slides3</dc:creator>
</cp:coreProperties>
</file>